
<file path=[Content_Types].xml><?xml version="1.0" encoding="utf-8"?>
<Types xmlns="http://schemas.openxmlformats.org/package/2006/content-types">
  <Default Extension="rels" ContentType="application/vnd.openxmlformats-package.relationships+xml"/>
  <Override PartName="/ppt/slides/slide14.xml" ContentType="application/vnd.openxmlformats-officedocument.presentationml.slide+xml"/>
  <Override PartName="/ppt/notesSlides/notesSlide16.xml" ContentType="application/vnd.openxmlformats-officedocument.presentationml.notesSlide+xml"/>
  <Default Extension="xml" ContentType="application/xml"/>
  <Override PartName="/ppt/tableStyles.xml" ContentType="application/vnd.openxmlformats-officedocument.presentationml.tableStyles+xml"/>
  <Override PartName="/ppt/notesSlides/notesSlide31.xml" ContentType="application/vnd.openxmlformats-officedocument.presentationml.notesSlide+xml"/>
  <Override PartName="/ppt/notesSlides/notesSlide1.xml" ContentType="application/vnd.openxmlformats-officedocument.presentationml.notesSlide+xml"/>
  <Override PartName="/ppt/slides/slide28.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notesSlides/notesSlide30.xml" ContentType="application/vnd.openxmlformats-officedocument.presentationml.notesSlide+xml"/>
  <Override PartName="/ppt/handoutMasters/handoutMaster1.xml" ContentType="application/vnd.openxmlformats-officedocument.presentationml.handoutMaster+xml"/>
  <Override PartName="/ppt/slides/slide27.xml" ContentType="application/vnd.openxmlformats-officedocument.presentationml.slide+xml"/>
  <Override PartName="/ppt/notesSlides/notesSlide29.xml" ContentType="application/vnd.openxmlformats-officedocument.presentationml.notesSlide+xml"/>
  <Override PartName="/ppt/slides/slide20.xml" ContentType="application/vnd.openxmlformats-officedocument.presentationml.slide+xml"/>
  <Default Extension="emf" ContentType="image/x-emf"/>
  <Override PartName="/ppt/notesSlides/notesSlide22.xml" ContentType="application/vnd.openxmlformats-officedocument.presentationml.notesSlide+xml"/>
  <Override PartName="/ppt/slides/slide4.xml" ContentType="application/vnd.openxmlformats-officedocument.presentationml.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26.xml" ContentType="application/vnd.openxmlformats-officedocument.presentationml.slide+xml"/>
  <Override PartName="/ppt/notesSlides/notesSlide28.xml" ContentType="application/vnd.openxmlformats-officedocument.presentationml.notesSlide+xml"/>
  <Override PartName="/ppt/slides/slide35.xml" ContentType="application/vnd.openxmlformats-officedocument.presentationml.slide+xml"/>
  <Override PartName="/ppt/notesSlides/notesSlide21.xml" ContentType="application/vnd.openxmlformats-officedocument.presentationml.notesSlide+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notesSlides/notesSlide20.xml" ContentType="application/vnd.openxmlformats-officedocument.presentationml.notesSlide+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notesSlides/notesSlide34.xml" ContentType="application/vnd.openxmlformats-officedocument.presentationml.notesSlide+xml"/>
  <Override PartName="/ppt/notesSlides/notesSlide4.xml" ContentType="application/vnd.openxmlformats-officedocument.presentationml.notesSlide+xml"/>
  <Override PartName="/ppt/theme/theme3.xml" ContentType="application/vnd.openxmlformats-officedocument.theme+xml"/>
  <Override PartName="/ppt/slideLayouts/slideLayout12.xml" ContentType="application/vnd.openxmlformats-officedocument.presentationml.slideLayout+xml"/>
  <Override PartName="/ppt/slides/slide24.xml" ContentType="application/vnd.openxmlformats-officedocument.presentationml.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26.xml" ContentType="application/vnd.openxmlformats-officedocument.presentationml.notesSlide+xml"/>
  <Override PartName="/ppt/slideLayouts/slideLayout8.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Default Extension="jpeg" ContentType="image/jpeg"/>
  <Override PartName="/ppt/viewProps.xml" ContentType="application/vnd.openxmlformats-officedocument.presentationml.viewProps+xml"/>
  <Override PartName="/ppt/notesSlides/notesSlide11.xml" ContentType="application/vnd.openxmlformats-officedocument.presentationml.notesSlide+xml"/>
  <Override PartName="/ppt/notesSlides/notesSlide33.xml" ContentType="application/vnd.openxmlformats-officedocument.presentationml.notesSlide+xml"/>
  <Override PartName="/ppt/notesSlides/notesSlide3.xml" ContentType="application/vnd.openxmlformats-officedocument.presentationml.notesSlide+xml"/>
  <Override PartName="/ppt/theme/theme2.xml" ContentType="application/vnd.openxmlformats-officedocument.theme+xml"/>
  <Override PartName="/ppt/slideLayouts/slideLayout11.xml" ContentType="application/vnd.openxmlformats-officedocument.presentationml.slideLayout+xml"/>
  <Override PartName="/ppt/slides/slide23.xml" ContentType="application/vnd.openxmlformats-officedocument.presentationml.slide+xml"/>
  <Override PartName="/ppt/notesSlides/notesSlide25.xml" ContentType="application/vnd.openxmlformats-officedocument.presentationml.notesSlide+xml"/>
  <Override PartName="/ppt/slides/slide7.xml" ContentType="application/vnd.openxmlformats-officedocument.presentationml.slide+xml"/>
  <Override PartName="/ppt/slideLayouts/slideLayout7.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notesSlides/notesSlide17.xml" ContentType="application/vnd.openxmlformats-officedocument.presentationml.notesSlide+xml"/>
  <Override PartName="/ppt/notesSlides/notesSlide32.xml" ContentType="application/vnd.openxmlformats-officedocument.presentationml.notes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presentation.xml" ContentType="application/vnd.openxmlformats-officedocument.presentationml.presentation.main+xml"/>
  <Override PartName="/ppt/slideLayouts/slideLayout10.xml" ContentType="application/vnd.openxmlformats-officedocument.presentationml.slideLayout+xml"/>
  <Override PartName="/ppt/slides/slide6.xml" ContentType="application/vnd.openxmlformats-officedocument.presentationml.slide+xml"/>
  <Default Extension="bin" ContentType="application/vnd.openxmlformats-officedocument.presentationml.printerSettings"/>
  <Override PartName="/ppt/slideLayouts/slideLayout6.xml" ContentType="application/vnd.openxmlformats-officedocument.presentationml.slideLayout+xml"/>
  <Override PartName="/ppt/slides/slide31.xml" ContentType="application/vnd.openxmlformats-officedocument.presentationml.slide+xml"/>
  <Override PartName="/ppt/notesSlides/notesSlide2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p:sldMasterIdLst>
    <p:sldMasterId id="2147483648" r:id="rId1"/>
  </p:sldMasterIdLst>
  <p:notesMasterIdLst>
    <p:notesMasterId r:id="rId37"/>
  </p:notesMasterIdLst>
  <p:handoutMasterIdLst>
    <p:handoutMasterId r:id="rId38"/>
  </p:handoutMasterIdLst>
  <p:sldIdLst>
    <p:sldId id="331" r:id="rId2"/>
    <p:sldId id="341" r:id="rId3"/>
    <p:sldId id="332" r:id="rId4"/>
    <p:sldId id="333" r:id="rId5"/>
    <p:sldId id="342" r:id="rId6"/>
    <p:sldId id="334" r:id="rId7"/>
    <p:sldId id="335" r:id="rId8"/>
    <p:sldId id="337" r:id="rId9"/>
    <p:sldId id="339" r:id="rId10"/>
    <p:sldId id="277" r:id="rId11"/>
    <p:sldId id="352" r:id="rId12"/>
    <p:sldId id="297" r:id="rId13"/>
    <p:sldId id="298" r:id="rId14"/>
    <p:sldId id="299" r:id="rId15"/>
    <p:sldId id="300" r:id="rId16"/>
    <p:sldId id="350" r:id="rId17"/>
    <p:sldId id="351" r:id="rId18"/>
    <p:sldId id="321" r:id="rId19"/>
    <p:sldId id="345" r:id="rId20"/>
    <p:sldId id="346" r:id="rId21"/>
    <p:sldId id="347" r:id="rId22"/>
    <p:sldId id="305" r:id="rId23"/>
    <p:sldId id="348" r:id="rId24"/>
    <p:sldId id="310" r:id="rId25"/>
    <p:sldId id="312" r:id="rId26"/>
    <p:sldId id="313" r:id="rId27"/>
    <p:sldId id="318" r:id="rId28"/>
    <p:sldId id="315" r:id="rId29"/>
    <p:sldId id="349" r:id="rId30"/>
    <p:sldId id="301" r:id="rId31"/>
    <p:sldId id="296" r:id="rId32"/>
    <p:sldId id="302" r:id="rId33"/>
    <p:sldId id="320" r:id="rId34"/>
    <p:sldId id="291" r:id="rId35"/>
    <p:sldId id="344" r:id="rId3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rnWhat="notes"/>
  <p:clrMru>
    <a:srgbClr val="002147"/>
    <a:srgbClr val="C5D2E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4660"/>
  </p:normalViewPr>
  <p:slideViewPr>
    <p:cSldViewPr>
      <p:cViewPr>
        <p:scale>
          <a:sx n="100" d="100"/>
          <a:sy n="100" d="100"/>
        </p:scale>
        <p:origin x="-1128" y="-296"/>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720"/>
    </p:cViewPr>
  </p:sorterViewPr>
  <p:notesViewPr>
    <p:cSldViewPr>
      <p:cViewPr>
        <p:scale>
          <a:sx n="60" d="100"/>
          <a:sy n="60" d="100"/>
        </p:scale>
        <p:origin x="-5360" y="-184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969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970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970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A5340BD1-1584-5447-AC89-A29620233E21}"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7A1C75C9-1736-B34A-B9A1-FC2567483F7F}"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5A726A1F-3EA7-F548-86A3-B530F6B5D7EF}" type="slidenum">
              <a:rPr lang="en-US"/>
              <a:pPr/>
              <a:t>1</a:t>
            </a:fld>
            <a:endParaRPr lang="en-US"/>
          </a:p>
        </p:txBody>
      </p:sp>
      <p:sp>
        <p:nvSpPr>
          <p:cNvPr id="17411" name="Rectangle 2"/>
          <p:cNvSpPr>
            <a:spLocks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r>
              <a:rPr lang="en-US">
                <a:ea typeface="ＭＳ Ｐゴシック" charset="-128"/>
                <a:cs typeface="ＭＳ Ｐゴシック" charset="-128"/>
              </a:rPr>
              <a:t>Alumni Weekend</a:t>
            </a:r>
          </a:p>
          <a:p>
            <a:pPr eaLnBrk="1" hangingPunct="1"/>
            <a:endParaRPr lang="en-US">
              <a:ea typeface="ＭＳ Ｐゴシック" charset="-128"/>
              <a:cs typeface="ＭＳ Ｐゴシック" charset="-128"/>
            </a:endParaRPr>
          </a:p>
          <a:p>
            <a:pPr eaLnBrk="1" hangingPunct="1"/>
            <a:r>
              <a:rPr lang="en-US">
                <a:ea typeface="ＭＳ Ｐゴシック" charset="-128"/>
                <a:cs typeface="ＭＳ Ｐゴシック" charset="-128"/>
              </a:rPr>
              <a:t>Good afternoon, ladies and gentlemen. Thank you for coming. This title is slightly different from the one in your brochure, but the message is the same, and perhaps clearer.</a:t>
            </a:r>
          </a:p>
          <a:p>
            <a:pPr eaLnBrk="1" hangingPunct="1"/>
            <a:endParaRPr lang="en-US">
              <a:ea typeface="ＭＳ Ｐゴシック" charset="-128"/>
              <a:cs typeface="ＭＳ Ｐゴシック" charset="-128"/>
            </a:endParaRPr>
          </a:p>
          <a:p>
            <a:pPr eaLnBrk="1" hangingPunct="1"/>
            <a:r>
              <a:rPr lang="en-US">
                <a:ea typeface="ＭＳ Ｐゴシック" charset="-128"/>
                <a:cs typeface="ＭＳ Ｐゴシック" charset="-128"/>
              </a:rPr>
              <a:t>I am an archaeologist/art historian directing a research unit in the faculty of Classics. My accent reveals that I am an American who came to Oxford to do a doctorate on a Marshall Scholarship. I have never left Oxford and over more than 40 years have taught many undergraduates and graduates. I have very genuine interest in Alumni.</a:t>
            </a:r>
          </a:p>
          <a:p>
            <a:pPr eaLnBrk="1" hangingPunct="1"/>
            <a:endParaRPr lang="en-US">
              <a:ea typeface="ＭＳ Ｐゴシック" charset="-128"/>
              <a:cs typeface="ＭＳ Ｐゴシック" charset="-128"/>
            </a:endParaRPr>
          </a:p>
          <a:p>
            <a:pPr eaLnBrk="1" hangingPunct="1"/>
            <a:r>
              <a:rPr lang="en-US">
                <a:ea typeface="ＭＳ Ｐゴシック" charset="-128"/>
                <a:cs typeface="ＭＳ Ｐゴシック" charset="-128"/>
              </a:rPr>
              <a:t>Four technical experts will join me in this presentation. Each will introduce himself. After the presentation all five of us will be happy to take questions.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p:spPr>
        <p:txBody>
          <a:bodyPr/>
          <a:lstStyle/>
          <a:p>
            <a:r>
              <a:rPr lang="en-GB">
                <a:ea typeface="ＭＳ Ｐゴシック" charset="-128"/>
                <a:cs typeface="ＭＳ Ｐゴシック" charset="-128"/>
              </a:rPr>
              <a:t>[this is where the screencasts of the demo go. I talk  over them], then I hand over to Greg who talks about the assets of data providers, how he created the CLAROS Explorer, and how it has helped us to make our information accessible]</a:t>
            </a:r>
            <a:endParaRPr lang="en-US">
              <a:ea typeface="ＭＳ Ｐゴシック" charset="-128"/>
              <a:cs typeface="ＭＳ Ｐゴシック" charset="-128"/>
            </a:endParaRPr>
          </a:p>
        </p:txBody>
      </p:sp>
      <p:sp>
        <p:nvSpPr>
          <p:cNvPr id="35844" name="Slide Number Placeholder 3"/>
          <p:cNvSpPr>
            <a:spLocks noGrp="1"/>
          </p:cNvSpPr>
          <p:nvPr>
            <p:ph type="sldNum" sz="quarter" idx="5"/>
          </p:nvPr>
        </p:nvSpPr>
        <p:spPr>
          <a:noFill/>
        </p:spPr>
        <p:txBody>
          <a:bodyPr/>
          <a:lstStyle/>
          <a:p>
            <a:fld id="{C420B0B1-075C-3641-81E8-D68D1ADAE084}" type="slidenum">
              <a:rPr lang="en-US"/>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p:spPr>
        <p:txBody>
          <a:bodyPr/>
          <a:lstStyle/>
          <a:p>
            <a:r>
              <a:rPr lang="en-GB">
                <a:ea typeface="ＭＳ Ｐゴシック" charset="-128"/>
                <a:cs typeface="ＭＳ Ｐゴシック" charset="-128"/>
              </a:rPr>
              <a:t>I have been working with the Beazley Archive for many years on the IT side, developing systems to manage the data researched by the Archive, and present it in different manners over the years as technology has evolved. </a:t>
            </a:r>
          </a:p>
          <a:p>
            <a:endParaRPr lang="en-GB">
              <a:ea typeface="ＭＳ Ｐゴシック" charset="-128"/>
              <a:cs typeface="ＭＳ Ｐゴシック" charset="-128"/>
            </a:endParaRPr>
          </a:p>
          <a:p>
            <a:r>
              <a:rPr lang="en-GB">
                <a:ea typeface="ＭＳ Ｐゴシック" charset="-128"/>
                <a:cs typeface="ＭＳ Ｐゴシック" charset="-128"/>
              </a:rPr>
              <a:t>We started working with the data from our partners many years ago on an informal basis, but it was the CLAROS project that finally gave us the opportunity to link together the vast resources of our partners. </a:t>
            </a:r>
          </a:p>
          <a:p>
            <a:endParaRPr lang="en-GB">
              <a:ea typeface="ＭＳ Ｐゴシック" charset="-128"/>
              <a:cs typeface="ＭＳ Ｐゴシック" charset="-128"/>
            </a:endParaRPr>
          </a:p>
          <a:p>
            <a:r>
              <a:rPr lang="en-GB">
                <a:ea typeface="ＭＳ Ｐゴシック" charset="-128"/>
                <a:cs typeface="ＭＳ Ｐゴシック" charset="-128"/>
              </a:rPr>
              <a:t>The list on the screen gives you an idea of the volume of data we are talking about. From the Beazley Archive, The Lexicon of Greek Personal Names, The University of Cologne...</a:t>
            </a:r>
          </a:p>
        </p:txBody>
      </p:sp>
      <p:sp>
        <p:nvSpPr>
          <p:cNvPr id="38916" name="Slide Number Placeholder 3"/>
          <p:cNvSpPr>
            <a:spLocks noGrp="1"/>
          </p:cNvSpPr>
          <p:nvPr>
            <p:ph type="sldNum" sz="quarter" idx="5"/>
          </p:nvPr>
        </p:nvSpPr>
        <p:spPr>
          <a:noFill/>
        </p:spPr>
        <p:txBody>
          <a:bodyPr/>
          <a:lstStyle/>
          <a:p>
            <a:fld id="{4486D6B2-C05B-5F4D-BC54-2BF2CD94EE29}" type="slidenum">
              <a:rPr lang="en-US"/>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p:spPr>
        <p:txBody>
          <a:bodyPr/>
          <a:lstStyle/>
          <a:p>
            <a:r>
              <a:rPr lang="en-GB">
                <a:ea typeface="ＭＳ Ｐゴシック" charset="-128"/>
                <a:cs typeface="ＭＳ Ｐゴシック" charset="-128"/>
              </a:rPr>
              <a:t>..Through to the German Archaeological Institute and the University of Paris.</a:t>
            </a:r>
          </a:p>
          <a:p>
            <a:endParaRPr lang="en-GB">
              <a:ea typeface="ＭＳ Ｐゴシック" charset="-128"/>
              <a:cs typeface="ＭＳ Ｐゴシック" charset="-128"/>
            </a:endParaRPr>
          </a:p>
          <a:p>
            <a:r>
              <a:rPr lang="en-GB">
                <a:ea typeface="ＭＳ Ｐゴシック" charset="-128"/>
                <a:cs typeface="ＭＳ Ｐゴシック" charset="-128"/>
              </a:rPr>
              <a:t>Together we have more than 2,000,000 records and images.</a:t>
            </a:r>
          </a:p>
          <a:p>
            <a:endParaRPr lang="en-GB">
              <a:ea typeface="ＭＳ Ｐゴシック" charset="-128"/>
              <a:cs typeface="ＭＳ Ｐゴシック" charset="-128"/>
            </a:endParaRPr>
          </a:p>
          <a:p>
            <a:r>
              <a:rPr lang="en-GB">
                <a:ea typeface="ＭＳ Ｐゴシック" charset="-128"/>
                <a:cs typeface="ＭＳ Ｐゴシック" charset="-128"/>
              </a:rPr>
              <a:t>We further aim to map the LIMC datasets in Basle, Athens, Heidelberg, Wurzburg and elsewhere meaning there will be many more than 2 million records. </a:t>
            </a:r>
          </a:p>
          <a:p>
            <a:endParaRPr lang="en-GB">
              <a:ea typeface="ＭＳ Ｐゴシック" charset="-128"/>
              <a:cs typeface="ＭＳ Ｐゴシック" charset="-128"/>
            </a:endParaRPr>
          </a:p>
          <a:p>
            <a:r>
              <a:rPr lang="en-GB">
                <a:ea typeface="ＭＳ Ｐゴシック" charset="-128"/>
                <a:cs typeface="ＭＳ Ｐゴシック" charset="-128"/>
              </a:rPr>
              <a:t>Further in the future we hope additional partners will make their data available for searching.</a:t>
            </a:r>
          </a:p>
        </p:txBody>
      </p:sp>
      <p:sp>
        <p:nvSpPr>
          <p:cNvPr id="40964" name="Slide Number Placeholder 3"/>
          <p:cNvSpPr>
            <a:spLocks noGrp="1"/>
          </p:cNvSpPr>
          <p:nvPr>
            <p:ph type="sldNum" sz="quarter" idx="5"/>
          </p:nvPr>
        </p:nvSpPr>
        <p:spPr>
          <a:noFill/>
        </p:spPr>
        <p:txBody>
          <a:bodyPr/>
          <a:lstStyle/>
          <a:p>
            <a:fld id="{832B115E-755D-3D44-A6F2-D8011313326A}" type="slidenum">
              <a:rPr lang="en-US"/>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p:spPr>
        <p:txBody>
          <a:bodyPr/>
          <a:lstStyle/>
          <a:p>
            <a:r>
              <a:rPr lang="en-GB">
                <a:ea typeface="ＭＳ Ｐゴシック" charset="-128"/>
                <a:cs typeface="ＭＳ Ｐゴシック" charset="-128"/>
              </a:rPr>
              <a:t>Each partner has developed his own database system over decades.</a:t>
            </a:r>
          </a:p>
          <a:p>
            <a:endParaRPr lang="en-GB">
              <a:ea typeface="ＭＳ Ｐゴシック" charset="-128"/>
              <a:cs typeface="ＭＳ Ｐゴシック" charset="-128"/>
            </a:endParaRPr>
          </a:p>
          <a:p>
            <a:r>
              <a:rPr lang="en-GB">
                <a:ea typeface="ＭＳ Ｐゴシック" charset="-128"/>
                <a:cs typeface="ＭＳ Ｐゴシック" charset="-128"/>
              </a:rPr>
              <a:t>The current list is shown on the screen.</a:t>
            </a:r>
          </a:p>
          <a:p>
            <a:endParaRPr lang="en-GB">
              <a:ea typeface="ＭＳ Ｐゴシック" charset="-128"/>
              <a:cs typeface="ＭＳ Ｐゴシック" charset="-128"/>
            </a:endParaRPr>
          </a:p>
          <a:p>
            <a:r>
              <a:rPr lang="en-GB">
                <a:ea typeface="ＭＳ Ｐゴシック" charset="-128"/>
                <a:cs typeface="ＭＳ Ｐゴシック" charset="-128"/>
              </a:rPr>
              <a:t>The technologies used over the years have changed greatly and will continue to change.</a:t>
            </a:r>
          </a:p>
          <a:p>
            <a:endParaRPr lang="en-GB">
              <a:ea typeface="ＭＳ Ｐゴシック" charset="-128"/>
              <a:cs typeface="ＭＳ Ｐゴシック" charset="-128"/>
            </a:endParaRPr>
          </a:p>
          <a:p>
            <a:r>
              <a:rPr lang="en-GB">
                <a:ea typeface="ＭＳ Ｐゴシック" charset="-128"/>
                <a:cs typeface="ＭＳ Ｐゴシック" charset="-128"/>
              </a:rPr>
              <a:t>But the advantage of the CLAROS approach is that it doesn’t matter what the underlying database of each partner is.</a:t>
            </a:r>
          </a:p>
          <a:p>
            <a:endParaRPr lang="en-GB">
              <a:ea typeface="ＭＳ Ｐゴシック" charset="-128"/>
              <a:cs typeface="ＭＳ Ｐゴシック" charset="-128"/>
            </a:endParaRPr>
          </a:p>
        </p:txBody>
      </p:sp>
      <p:sp>
        <p:nvSpPr>
          <p:cNvPr id="43012" name="Slide Number Placeholder 3"/>
          <p:cNvSpPr>
            <a:spLocks noGrp="1"/>
          </p:cNvSpPr>
          <p:nvPr>
            <p:ph type="sldNum" sz="quarter" idx="5"/>
          </p:nvPr>
        </p:nvSpPr>
        <p:spPr>
          <a:noFill/>
        </p:spPr>
        <p:txBody>
          <a:bodyPr/>
          <a:lstStyle/>
          <a:p>
            <a:fld id="{C0D27F54-74DA-AF44-8E52-65DD70FEC1D1}" type="slidenum">
              <a:rPr lang="en-US"/>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p:spPr>
        <p:txBody>
          <a:bodyPr/>
          <a:lstStyle/>
          <a:p>
            <a:r>
              <a:rPr lang="en-GB">
                <a:ea typeface="ＭＳ Ｐゴシック" charset="-128"/>
                <a:cs typeface="ＭＳ Ｐゴシック" charset="-128"/>
              </a:rPr>
              <a:t>The variety of databases demonstrates how other partners can  join with relatively little effort.</a:t>
            </a:r>
          </a:p>
          <a:p>
            <a:endParaRPr lang="en-GB">
              <a:ea typeface="ＭＳ Ｐゴシック" charset="-128"/>
              <a:cs typeface="ＭＳ Ｐゴシック" charset="-128"/>
            </a:endParaRPr>
          </a:p>
          <a:p>
            <a:r>
              <a:rPr lang="en-GB">
                <a:ea typeface="ＭＳ Ｐゴシック" charset="-128"/>
                <a:cs typeface="ＭＳ Ｐゴシック" charset="-128"/>
              </a:rPr>
              <a:t>In CLAROS each needs to make no change to his content, the format of his database, or to his web site. </a:t>
            </a:r>
          </a:p>
          <a:p>
            <a:r>
              <a:rPr lang="en-GB">
                <a:ea typeface="ＭＳ Ｐゴシック" charset="-128"/>
                <a:cs typeface="ＭＳ Ｐゴシック" charset="-128"/>
              </a:rPr>
              <a:t>Each also retains his data and his IPR.</a:t>
            </a:r>
          </a:p>
          <a:p>
            <a:endParaRPr lang="en-GB">
              <a:ea typeface="ＭＳ Ｐゴシック" charset="-128"/>
              <a:cs typeface="ＭＳ Ｐゴシック" charset="-128"/>
            </a:endParaRPr>
          </a:p>
          <a:p>
            <a:r>
              <a:rPr lang="en-GB">
                <a:ea typeface="ＭＳ Ｐゴシック" charset="-128"/>
                <a:cs typeface="ＭＳ Ｐゴシック" charset="-128"/>
              </a:rPr>
              <a:t>CLAROS facilitates exchange of information; it imposes no restrictions on data providers.</a:t>
            </a:r>
          </a:p>
        </p:txBody>
      </p:sp>
      <p:sp>
        <p:nvSpPr>
          <p:cNvPr id="45060" name="Slide Number Placeholder 3"/>
          <p:cNvSpPr>
            <a:spLocks noGrp="1"/>
          </p:cNvSpPr>
          <p:nvPr>
            <p:ph type="sldNum" sz="quarter" idx="5"/>
          </p:nvPr>
        </p:nvSpPr>
        <p:spPr>
          <a:noFill/>
        </p:spPr>
        <p:txBody>
          <a:bodyPr/>
          <a:lstStyle/>
          <a:p>
            <a:fld id="{E682D4C8-4A11-4E46-8D45-104C3BA2543A}" type="slidenum">
              <a:rPr lang="en-US"/>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p:spPr>
        <p:txBody>
          <a:bodyPr/>
          <a:lstStyle/>
          <a:p>
            <a:r>
              <a:rPr lang="en-GB">
                <a:ea typeface="ＭＳ Ｐゴシック" charset="-128"/>
                <a:cs typeface="ＭＳ Ｐゴシック" charset="-128"/>
              </a:rPr>
              <a:t>Each partner can integrate CLAROS data from the other partners and display it in a manner that suits his needs, using his own programming platform.</a:t>
            </a:r>
          </a:p>
          <a:p>
            <a:endParaRPr lang="en-GB">
              <a:ea typeface="ＭＳ Ｐゴシック" charset="-128"/>
              <a:cs typeface="ＭＳ Ｐゴシック" charset="-128"/>
            </a:endParaRPr>
          </a:p>
          <a:p>
            <a:r>
              <a:rPr lang="en-GB">
                <a:ea typeface="ＭＳ Ｐゴシック" charset="-128"/>
                <a:cs typeface="ＭＳ Ｐゴシック" charset="-128"/>
              </a:rPr>
              <a:t>As an example the Beazley Archive set up the CLAROS Explorer that you have just seen demonstrated to show what is possible.</a:t>
            </a:r>
          </a:p>
          <a:p>
            <a:endParaRPr lang="en-GB">
              <a:ea typeface="ＭＳ Ｐゴシック" charset="-128"/>
              <a:cs typeface="ＭＳ Ｐゴシック" charset="-128"/>
            </a:endParaRPr>
          </a:p>
          <a:p>
            <a:r>
              <a:rPr lang="en-GB">
                <a:ea typeface="ＭＳ Ｐゴシック" charset="-128"/>
                <a:cs typeface="ＭＳ Ｐゴシック" charset="-128"/>
              </a:rPr>
              <a:t>We use Active Server Pages as the main platform to generate interactive websites. We send a query request to the Claros server which we then format for display in the user’s web browser. We use JavaScript in the user’s web browser to provide the interactivity.</a:t>
            </a:r>
          </a:p>
          <a:p>
            <a:endParaRPr lang="en-GB">
              <a:ea typeface="ＭＳ Ｐゴシック" charset="-128"/>
              <a:cs typeface="ＭＳ Ｐゴシック" charset="-128"/>
            </a:endParaRPr>
          </a:p>
        </p:txBody>
      </p:sp>
      <p:sp>
        <p:nvSpPr>
          <p:cNvPr id="47108" name="Slide Number Placeholder 3"/>
          <p:cNvSpPr>
            <a:spLocks noGrp="1"/>
          </p:cNvSpPr>
          <p:nvPr>
            <p:ph type="sldNum" sz="quarter" idx="5"/>
          </p:nvPr>
        </p:nvSpPr>
        <p:spPr>
          <a:noFill/>
        </p:spPr>
        <p:txBody>
          <a:bodyPr/>
          <a:lstStyle/>
          <a:p>
            <a:fld id="{37A21930-2AEC-FC45-85A5-127E3FE39F33}" type="slidenum">
              <a:rPr lang="en-US"/>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r>
              <a:rPr lang="en-GB">
                <a:ea typeface="ＭＳ Ｐゴシック" charset="-128"/>
                <a:cs typeface="ＭＳ Ｐゴシック" charset="-128"/>
              </a:rPr>
              <a:t>There are further aspects that we aim to develop within CLAROS.</a:t>
            </a:r>
          </a:p>
          <a:p>
            <a:endParaRPr lang="en-GB">
              <a:ea typeface="ＭＳ Ｐゴシック" charset="-128"/>
              <a:cs typeface="ＭＳ Ｐゴシック" charset="-128"/>
            </a:endParaRPr>
          </a:p>
          <a:p>
            <a:r>
              <a:rPr lang="en-GB">
                <a:ea typeface="ＭＳ Ｐゴシック" charset="-128"/>
                <a:cs typeface="ＭＳ Ｐゴシック" charset="-128"/>
              </a:rPr>
              <a:t>Each partner already has their own multi-lingual thesauri for their specialist fields, much of the information in 7 languages: English, French, German, Italian, Spanish, Greek and Russian. In CLAROS we need to link the partners’ thesauri to allow searches through the CLAROS Explorer in a simple fashion. For example we want a search on Herakles to return results also for Hercules. </a:t>
            </a:r>
          </a:p>
          <a:p>
            <a:endParaRPr lang="en-GB">
              <a:ea typeface="ＭＳ Ｐゴシック" charset="-128"/>
              <a:cs typeface="ＭＳ Ｐゴシック" charset="-128"/>
            </a:endParaRPr>
          </a:p>
          <a:p>
            <a:r>
              <a:rPr lang="en-GB">
                <a:ea typeface="ＭＳ Ｐゴシック" charset="-128"/>
                <a:cs typeface="ＭＳ Ｐゴシック" charset="-128"/>
              </a:rPr>
              <a:t>In the demonstration you saw we gave distribution maps of results based on the geographical coordinates of each find place.</a:t>
            </a:r>
          </a:p>
          <a:p>
            <a:endParaRPr lang="en-GB">
              <a:ea typeface="ＭＳ Ｐゴシック" charset="-128"/>
              <a:cs typeface="ＭＳ Ｐゴシック" charset="-128"/>
            </a:endParaRPr>
          </a:p>
          <a:p>
            <a:r>
              <a:rPr lang="en-GB">
                <a:ea typeface="ＭＳ Ｐゴシック" charset="-128"/>
                <a:cs typeface="ＭＳ Ｐゴシック" charset="-128"/>
              </a:rPr>
              <a:t>We also need to address the hierarchy of place names e.g. A search on the region Attica needs to return records found at all places within that region.</a:t>
            </a:r>
          </a:p>
          <a:p>
            <a:endParaRPr lang="en-GB">
              <a:ea typeface="ＭＳ Ｐゴシック" charset="-128"/>
              <a:cs typeface="ＭＳ Ｐゴシック" charset="-128"/>
            </a:endParaRPr>
          </a:p>
          <a:p>
            <a:r>
              <a:rPr lang="en-GB">
                <a:ea typeface="ＭＳ Ｐゴシック" charset="-128"/>
                <a:cs typeface="ＭＳ Ｐゴシック" charset="-128"/>
              </a:rPr>
              <a:t>We also need differentiate places with the same name e.g. There are several places around the world called Athens and many Acropoleis.</a:t>
            </a:r>
          </a:p>
          <a:p>
            <a:endParaRPr lang="en-GB">
              <a:ea typeface="ＭＳ Ｐゴシック" charset="-128"/>
              <a:cs typeface="ＭＳ Ｐゴシック" charset="-128"/>
            </a:endParaRPr>
          </a:p>
          <a:p>
            <a:r>
              <a:rPr lang="en-GB">
                <a:ea typeface="ＭＳ Ｐゴシック" charset="-128"/>
                <a:cs typeface="ＭＳ Ｐゴシック" charset="-128"/>
              </a:rPr>
              <a:t>To explain how we went about linking our datasets, I hand you over to Graham Klyne, the dataweb developer for CLAROS.</a:t>
            </a:r>
          </a:p>
          <a:p>
            <a:endParaRPr lang="en-GB">
              <a:ea typeface="ＭＳ Ｐゴシック" charset="-128"/>
              <a:cs typeface="ＭＳ Ｐゴシック" charset="-128"/>
            </a:endParaRPr>
          </a:p>
        </p:txBody>
      </p:sp>
      <p:sp>
        <p:nvSpPr>
          <p:cNvPr id="49156" name="Slide Number Placeholder 3"/>
          <p:cNvSpPr>
            <a:spLocks noGrp="1"/>
          </p:cNvSpPr>
          <p:nvPr>
            <p:ph type="sldNum" sz="quarter" idx="5"/>
          </p:nvPr>
        </p:nvSpPr>
        <p:spPr>
          <a:noFill/>
        </p:spPr>
        <p:txBody>
          <a:bodyPr/>
          <a:lstStyle/>
          <a:p>
            <a:fld id="{4FED893F-4155-BC46-8C78-7D55BDFDC372}" type="slidenum">
              <a:rPr lang="en-US"/>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51202" name="Rectangle 6"/>
          <p:cNvSpPr>
            <a:spLocks noGrp="1" noChangeArrowheads="1"/>
          </p:cNvSpPr>
          <p:nvPr>
            <p:ph type="sldNum" sz="quarter" idx="5"/>
          </p:nvPr>
        </p:nvSpPr>
        <p:spPr>
          <a:noFill/>
        </p:spPr>
        <p:txBody>
          <a:bodyPr/>
          <a:lstStyle/>
          <a:p>
            <a:fld id="{43895F8C-5011-A849-9A0E-4A0D3A7A005B}" type="slidenum">
              <a:rPr lang="en-GB"/>
              <a:pPr/>
              <a:t>18</a:t>
            </a:fld>
            <a:endParaRPr lang="en-GB"/>
          </a:p>
        </p:txBody>
      </p:sp>
      <p:sp>
        <p:nvSpPr>
          <p:cNvPr id="51203" name="Rectangle 1"/>
          <p:cNvSpPr>
            <a:spLocks noChangeArrowheads="1" noTextEdit="1"/>
          </p:cNvSpPr>
          <p:nvPr>
            <p:ph type="sldImg"/>
          </p:nvPr>
        </p:nvSpPr>
        <p:spPr>
          <a:xfrm>
            <a:off x="1143000" y="695325"/>
            <a:ext cx="4570413" cy="3427413"/>
          </a:xfrm>
          <a:solidFill>
            <a:srgbClr val="FFFFFF"/>
          </a:solidFill>
          <a:ln/>
        </p:spPr>
      </p:sp>
      <p:sp>
        <p:nvSpPr>
          <p:cNvPr id="51204" name="Text Box 2"/>
          <p:cNvSpPr>
            <a:spLocks noChangeArrowheads="1"/>
          </p:cNvSpPr>
          <p:nvPr>
            <p:ph type="body" idx="1"/>
          </p:nvPr>
        </p:nvSpPr>
        <p:spPr>
          <a:xfrm>
            <a:off x="685800" y="4343400"/>
            <a:ext cx="5486400" cy="4037013"/>
          </a:xfrm>
          <a:noFill/>
          <a:ln/>
        </p:spPr>
        <p:txBody>
          <a:bodyPr tIns="12372"/>
          <a:lstStyle/>
          <a:p>
            <a:pPr eaLnBrk="1">
              <a:lnSpc>
                <a:spcPct val="93000"/>
              </a:lnSpc>
              <a:spcBef>
                <a:spcPct val="0"/>
              </a:spcBef>
              <a:tabLst>
                <a:tab pos="633413" algn="l"/>
                <a:tab pos="1268413" algn="l"/>
                <a:tab pos="1903413" algn="l"/>
                <a:tab pos="2538413" algn="l"/>
                <a:tab pos="3171825" algn="l"/>
                <a:tab pos="3806825" algn="l"/>
                <a:tab pos="4441825" algn="l"/>
                <a:tab pos="5076825" algn="l"/>
              </a:tabLst>
            </a:pPr>
            <a:r>
              <a:rPr lang="en-GB" sz="1400">
                <a:solidFill>
                  <a:srgbClr val="00B0F0"/>
                </a:solidFill>
                <a:ea typeface="Arial Unicode MS" charset="0"/>
                <a:cs typeface="Arial Unicode MS" charset="0"/>
              </a:rPr>
              <a:t>Graham….</a:t>
            </a:r>
          </a:p>
          <a:p>
            <a:pPr>
              <a:tabLst>
                <a:tab pos="633413" algn="l"/>
                <a:tab pos="1268413" algn="l"/>
                <a:tab pos="1903413" algn="l"/>
                <a:tab pos="2538413" algn="l"/>
                <a:tab pos="3171825" algn="l"/>
                <a:tab pos="3806825" algn="l"/>
                <a:tab pos="4441825" algn="l"/>
                <a:tab pos="5076825" algn="l"/>
              </a:tabLst>
            </a:pPr>
            <a:r>
              <a:rPr lang="en-GB" sz="1400">
                <a:ea typeface="ＭＳ Ｐゴシック" charset="-128"/>
                <a:cs typeface="ＭＳ Ｐゴシック" charset="-128"/>
              </a:rPr>
              <a:t>The CLAROS system provides a search and discovery service over the different data sources. </a:t>
            </a:r>
          </a:p>
          <a:p>
            <a:pPr>
              <a:tabLst>
                <a:tab pos="633413" algn="l"/>
                <a:tab pos="1268413" algn="l"/>
                <a:tab pos="1903413" algn="l"/>
                <a:tab pos="2538413" algn="l"/>
                <a:tab pos="3171825" algn="l"/>
                <a:tab pos="3806825" algn="l"/>
                <a:tab pos="4441825" algn="l"/>
                <a:tab pos="5076825" algn="l"/>
              </a:tabLst>
            </a:pPr>
            <a:endParaRPr lang="en-US" sz="1400">
              <a:ea typeface="ＭＳ Ｐゴシック" charset="-128"/>
              <a:cs typeface="ＭＳ Ｐゴシック" charset="-128"/>
            </a:endParaRPr>
          </a:p>
          <a:p>
            <a:pPr>
              <a:tabLst>
                <a:tab pos="633413" algn="l"/>
                <a:tab pos="1268413" algn="l"/>
                <a:tab pos="1903413" algn="l"/>
                <a:tab pos="2538413" algn="l"/>
                <a:tab pos="3171825" algn="l"/>
                <a:tab pos="3806825" algn="l"/>
                <a:tab pos="4441825" algn="l"/>
                <a:tab pos="5076825" algn="l"/>
              </a:tabLst>
            </a:pPr>
            <a:r>
              <a:rPr lang="en-GB" sz="1400">
                <a:ea typeface="ＭＳ Ｐゴシック" charset="-128"/>
                <a:cs typeface="ＭＳ Ｐゴシック" charset="-128"/>
              </a:rPr>
              <a:t>They have each developed independently over many years and each uses different underlying technologies to deliver information about the same very large subject.</a:t>
            </a:r>
            <a:endParaRPr lang="en-US" sz="1400">
              <a:ea typeface="ＭＳ Ｐゴシック" charset="-128"/>
              <a:cs typeface="ＭＳ Ｐゴシック" charset="-128"/>
            </a:endParaRPr>
          </a:p>
          <a:p>
            <a:pPr eaLnBrk="1">
              <a:lnSpc>
                <a:spcPct val="93000"/>
              </a:lnSpc>
              <a:spcBef>
                <a:spcPct val="0"/>
              </a:spcBef>
              <a:tabLst>
                <a:tab pos="633413" algn="l"/>
                <a:tab pos="1268413" algn="l"/>
                <a:tab pos="1903413" algn="l"/>
                <a:tab pos="2538413" algn="l"/>
                <a:tab pos="3171825" algn="l"/>
                <a:tab pos="3806825" algn="l"/>
                <a:tab pos="4441825" algn="l"/>
                <a:tab pos="5076825" algn="l"/>
              </a:tabLst>
            </a:pPr>
            <a:endParaRPr lang="en-GB" sz="1400">
              <a:ea typeface="Arial Unicode MS" charset="0"/>
              <a:cs typeface="Arial Unicode MS" charset="0"/>
            </a:endParaRPr>
          </a:p>
          <a:p>
            <a:pPr eaLnBrk="1">
              <a:lnSpc>
                <a:spcPct val="93000"/>
              </a:lnSpc>
              <a:spcBef>
                <a:spcPct val="0"/>
              </a:spcBef>
              <a:tabLst>
                <a:tab pos="633413" algn="l"/>
                <a:tab pos="1268413" algn="l"/>
                <a:tab pos="1903413" algn="l"/>
                <a:tab pos="2538413" algn="l"/>
                <a:tab pos="3171825" algn="l"/>
                <a:tab pos="3806825" algn="l"/>
                <a:tab pos="4441825" algn="l"/>
                <a:tab pos="5076825" algn="l"/>
              </a:tabLst>
            </a:pPr>
            <a:r>
              <a:rPr lang="en-GB" sz="1400">
                <a:ea typeface="ＭＳ Ｐゴシック" charset="-128"/>
                <a:cs typeface="ＭＳ Ｐゴシック" charset="-128"/>
              </a:rPr>
              <a:t>Each also uses different technologies and different vocabularies to represent information. </a:t>
            </a:r>
          </a:p>
          <a:p>
            <a:pPr eaLnBrk="1">
              <a:lnSpc>
                <a:spcPct val="93000"/>
              </a:lnSpc>
              <a:spcBef>
                <a:spcPct val="0"/>
              </a:spcBef>
              <a:tabLst>
                <a:tab pos="633413" algn="l"/>
                <a:tab pos="1268413" algn="l"/>
                <a:tab pos="1903413" algn="l"/>
                <a:tab pos="2538413" algn="l"/>
                <a:tab pos="3171825" algn="l"/>
                <a:tab pos="3806825" algn="l"/>
                <a:tab pos="4441825" algn="l"/>
                <a:tab pos="5076825" algn="l"/>
              </a:tabLst>
            </a:pPr>
            <a:endParaRPr lang="en-GB" sz="1400">
              <a:ea typeface="Arial Unicode MS" charset="0"/>
              <a:cs typeface="Arial Unicode MS"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53250" name="Rectangle 9"/>
          <p:cNvSpPr>
            <a:spLocks noGrp="1" noChangeArrowheads="1"/>
          </p:cNvSpPr>
          <p:nvPr>
            <p:ph type="sldNum" sz="quarter" idx="5"/>
          </p:nvPr>
        </p:nvSpPr>
        <p:spPr>
          <a:noFill/>
        </p:spPr>
        <p:txBody>
          <a:bodyPr/>
          <a:lstStyle/>
          <a:p>
            <a:pPr>
              <a:buFont typeface="Times New Roman" charset="0"/>
              <a:buNone/>
            </a:pPr>
            <a:fld id="{310D665D-93AC-F448-ACE4-C2C809C3B33A}" type="slidenum">
              <a:rPr lang="en-US">
                <a:latin typeface="Times New Roman" charset="0"/>
                <a:ea typeface="Arial Unicode MS" charset="0"/>
                <a:cs typeface="Arial Unicode MS" charset="0"/>
              </a:rPr>
              <a:pPr>
                <a:buFont typeface="Times New Roman" charset="0"/>
                <a:buNone/>
              </a:pPr>
              <a:t>19</a:t>
            </a:fld>
            <a:endParaRPr lang="en-US">
              <a:latin typeface="Times New Roman" charset="0"/>
              <a:ea typeface="Arial Unicode MS" charset="0"/>
              <a:cs typeface="Arial Unicode MS" charset="0"/>
            </a:endParaRPr>
          </a:p>
        </p:txBody>
      </p:sp>
      <p:sp>
        <p:nvSpPr>
          <p:cNvPr id="53251" name="Text Box 1"/>
          <p:cNvSpPr txBox="1">
            <a:spLocks noChangeArrowheads="1"/>
          </p:cNvSpPr>
          <p:nvPr/>
        </p:nvSpPr>
        <p:spPr bwMode="auto">
          <a:xfrm>
            <a:off x="3886200" y="8686800"/>
            <a:ext cx="2971800" cy="457200"/>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BC1C977A-8338-FF40-AAF2-57587A00E0FC}" type="slidenum">
              <a:rPr lang="en-GB"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19</a:t>
            </a:fld>
            <a:endParaRPr lang="en-GB" sz="1200">
              <a:solidFill>
                <a:srgbClr val="000000"/>
              </a:solidFill>
            </a:endParaRPr>
          </a:p>
        </p:txBody>
      </p:sp>
      <p:sp>
        <p:nvSpPr>
          <p:cNvPr id="53252" name="Text Box 2"/>
          <p:cNvSpPr txBox="1">
            <a:spLocks noChangeArrowheads="1"/>
          </p:cNvSpPr>
          <p:nvPr/>
        </p:nvSpPr>
        <p:spPr bwMode="auto">
          <a:xfrm>
            <a:off x="1144588" y="695325"/>
            <a:ext cx="4568825" cy="342741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53253" name="Text Box 3"/>
          <p:cNvSpPr>
            <a:spLocks noChangeArrowheads="1"/>
          </p:cNvSpPr>
          <p:nvPr>
            <p:ph type="body"/>
          </p:nvPr>
        </p:nvSpPr>
        <p:spPr>
          <a:xfrm>
            <a:off x="685800" y="4343400"/>
            <a:ext cx="5486400" cy="4432300"/>
          </a:xfrm>
          <a:noFill/>
          <a:ln/>
        </p:spPr>
        <p:txBody>
          <a:bodyPr tIns="12240"/>
          <a:lstStyle/>
          <a:p>
            <a:r>
              <a:rPr lang="en-GB" sz="1400" smtClean="0">
                <a:ea typeface="ＭＳ Ｐゴシック" charset="-128"/>
                <a:cs typeface="ＭＳ Ｐゴシック" charset="-128"/>
              </a:rPr>
              <a:t>CLAROS needed a way to bring them together. Instead of developing our own bespoke system we looked very carefully at the work that had already been done and we found two standards that seemed to suit our needs.</a:t>
            </a:r>
          </a:p>
          <a:p>
            <a:r>
              <a:rPr lang="en-GB" sz="1400" smtClean="0">
                <a:ea typeface="ＭＳ Ｐゴシック" charset="-128"/>
                <a:cs typeface="ＭＳ Ｐゴシック" charset="-128"/>
              </a:rPr>
              <a:t>The first is CIDOC-CRM. This is an ISO standard that was developed under the aegis of UNESCO for ICOM – for the world’s museums. We find that it offers greater potential for creating a common framework than other systems we have surveyed such as OAI, CDWA and MuseumDat. </a:t>
            </a:r>
            <a:endParaRPr lang="en-US" sz="1400" smtClean="0">
              <a:ea typeface="ＭＳ Ｐゴシック" charset="-128"/>
              <a:cs typeface="ＭＳ Ｐゴシック" charset="-128"/>
            </a:endParaRPr>
          </a:p>
          <a:p>
            <a:r>
              <a:rPr lang="en-GB" sz="1400" smtClean="0">
                <a:ea typeface="ＭＳ Ｐゴシック" charset="-128"/>
                <a:cs typeface="ＭＳ Ｐゴシック" charset="-128"/>
              </a:rPr>
              <a:t>It builds upon philosophical thinking and hard-nosed database experience to create a flexible framework and vocabulary for computer representation of scholarly knowledge about historical artifacts, places and events. </a:t>
            </a:r>
          </a:p>
          <a:p>
            <a:r>
              <a:rPr lang="en-GB" sz="1400" smtClean="0">
                <a:ea typeface="ＭＳ Ｐゴシック" charset="-128"/>
                <a:cs typeface="ＭＳ Ｐゴシック" charset="-128"/>
              </a:rPr>
              <a:t>It also seems to be well suited to other domains, such as describing scientific experiments – the type of work that I usually do with computers - which hints at possible applications of this work beyond classical art.</a:t>
            </a:r>
          </a:p>
          <a:p>
            <a:r>
              <a:rPr lang="en-GB" sz="1400" smtClean="0">
                <a:ea typeface="ＭＳ Ｐゴシック" charset="-128"/>
                <a:cs typeface="ＭＳ Ｐゴシック" charset="-128"/>
              </a:rPr>
              <a:t>The second standard we selected is RDF. This is a World Wide Web standard, a kind of universal data format and it is the base format for current work on the next generation of the Web, often called the “Semantic Web” or “Web of Data”.  This data format eases the exchange of information between diverse software system components.</a:t>
            </a:r>
            <a:endParaRPr lang="en-US" sz="1400" smtClean="0">
              <a:ea typeface="ＭＳ Ｐゴシック" charset="-128"/>
              <a:cs typeface="ＭＳ Ｐゴシック" charset="-128"/>
            </a:endParaRPr>
          </a:p>
          <a:p>
            <a:pPr eaLnBrk="1">
              <a:lnSpc>
                <a:spcPct val="93000"/>
              </a:lnSpc>
              <a:spcBef>
                <a:spcPct val="0"/>
              </a:spcBef>
            </a:pPr>
            <a:endParaRPr lang="en-GB" sz="1400" smtClean="0">
              <a:ea typeface="Arial Unicode MS" charset="0"/>
              <a:cs typeface="Arial Unicode MS" charset="0"/>
            </a:endParaRPr>
          </a:p>
        </p:txBody>
      </p:sp>
      <p:sp>
        <p:nvSpPr>
          <p:cNvPr id="53254" name="Rectangle 5"/>
          <p:cNvSpPr>
            <a:spLocks noGrp="1" noChangeArrowheads="1" noTextEdit="1"/>
          </p:cNvSpPr>
          <p:nvPr>
            <p:ph type="sldImg"/>
          </p:nvPr>
        </p:nvSpPr>
        <p:spPr>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55298" name="Rectangle 9"/>
          <p:cNvSpPr>
            <a:spLocks noGrp="1" noChangeArrowheads="1"/>
          </p:cNvSpPr>
          <p:nvPr>
            <p:ph type="sldNum" sz="quarter" idx="5"/>
          </p:nvPr>
        </p:nvSpPr>
        <p:spPr>
          <a:noFill/>
        </p:spPr>
        <p:txBody>
          <a:bodyPr/>
          <a:lstStyle/>
          <a:p>
            <a:pPr>
              <a:buFont typeface="Times New Roman" charset="0"/>
              <a:buNone/>
            </a:pPr>
            <a:fld id="{CDDD18E8-5E02-5947-8F10-10A7B92803F3}" type="slidenum">
              <a:rPr lang="en-US">
                <a:latin typeface="Times New Roman" charset="0"/>
                <a:ea typeface="Arial Unicode MS" charset="0"/>
                <a:cs typeface="Arial Unicode MS" charset="0"/>
              </a:rPr>
              <a:pPr>
                <a:buFont typeface="Times New Roman" charset="0"/>
                <a:buNone/>
              </a:pPr>
              <a:t>20</a:t>
            </a:fld>
            <a:endParaRPr lang="en-US">
              <a:latin typeface="Times New Roman" charset="0"/>
              <a:ea typeface="Arial Unicode MS" charset="0"/>
              <a:cs typeface="Arial Unicode MS" charset="0"/>
            </a:endParaRPr>
          </a:p>
        </p:txBody>
      </p:sp>
      <p:sp>
        <p:nvSpPr>
          <p:cNvPr id="55299" name="Text Box 1"/>
          <p:cNvSpPr txBox="1">
            <a:spLocks noChangeArrowheads="1"/>
          </p:cNvSpPr>
          <p:nvPr/>
        </p:nvSpPr>
        <p:spPr bwMode="auto">
          <a:xfrm>
            <a:off x="1144588" y="685800"/>
            <a:ext cx="4572000" cy="3429000"/>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55300" name="Text Box 2"/>
          <p:cNvSpPr>
            <a:spLocks noChangeArrowheads="1"/>
          </p:cNvSpPr>
          <p:nvPr>
            <p:ph type="body"/>
          </p:nvPr>
        </p:nvSpPr>
        <p:spPr>
          <a:noFill/>
          <a:ln/>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a:ea typeface="ＭＳ Ｐゴシック" charset="-128"/>
                <a:cs typeface="ＭＳ Ｐゴシック" charset="-128"/>
              </a:rPr>
              <a:t>Once we had selected the range data that we would cover with our search-and-discovery service, we needed to export it to the agreed form of CIDOC-CRM and RDF.</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a:ea typeface="ＭＳ Ｐゴシック" charset="-128"/>
                <a:cs typeface="ＭＳ Ｐゴシック" charset="-128"/>
              </a:rPr>
              <a:t>In most cases, this is a reasonably simple process of querying the source database and saving the results in the required format. This task need be programmed only once for each data source.</a:t>
            </a:r>
            <a:endParaRPr lang="en-US" sz="1400">
              <a:ea typeface="ＭＳ Ｐゴシック" charset="-128"/>
              <a:cs typeface="ＭＳ Ｐゴシック" charset="-128"/>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a:ea typeface="ＭＳ Ｐゴシック" charset="-128"/>
                <a:cs typeface="ＭＳ Ｐゴシック" charset="-128"/>
              </a:rPr>
              <a:t>We also needed to learn how to exploit the potential of CIDOC-CRM  for our rich data, and this was more challenging. The technical partners needed to understand the data of the content-providers.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a:ea typeface="ＭＳ Ｐゴシック" charset="-128"/>
                <a:cs typeface="ＭＳ Ｐゴシック" charset="-128"/>
              </a:rPr>
              <a:t>Content providers and programmers have met regularly over the past year to discuss the formats that are most suitable.</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1400">
              <a:ea typeface="ＭＳ Ｐゴシック" charset="-128"/>
              <a:cs typeface="ＭＳ Ｐゴシック" charset="-128"/>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1400">
              <a:ea typeface="ＭＳ Ｐゴシック" charset="-128"/>
              <a:cs typeface="ＭＳ Ｐゴシック" charset="-128"/>
            </a:endParaRPr>
          </a:p>
        </p:txBody>
      </p:sp>
      <p:sp>
        <p:nvSpPr>
          <p:cNvPr id="55301" name="Rectangle 4"/>
          <p:cNvSpPr>
            <a:spLocks noGrp="1" noChangeArrowheads="1" noTextEdit="1"/>
          </p:cNvSpPr>
          <p:nvPr>
            <p:ph type="sldImg"/>
          </p:nvPr>
        </p:nvSpPr>
        <p:spPr>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ln/>
        </p:spPr>
      </p:sp>
      <p:sp>
        <p:nvSpPr>
          <p:cNvPr id="19459" name="Notes Placeholder 2"/>
          <p:cNvSpPr>
            <a:spLocks noGrp="1"/>
          </p:cNvSpPr>
          <p:nvPr>
            <p:ph type="body" idx="1"/>
          </p:nvPr>
        </p:nvSpPr>
        <p:spPr>
          <a:noFill/>
          <a:ln/>
        </p:spPr>
        <p:txBody>
          <a:bodyPr/>
          <a:lstStyle/>
          <a:p>
            <a:r>
              <a:rPr lang="en-GB">
                <a:ea typeface="ＭＳ Ｐゴシック" charset="-128"/>
                <a:cs typeface="ＭＳ Ｐゴシック" charset="-128"/>
              </a:rPr>
              <a:t>What is CLAROS?</a:t>
            </a:r>
            <a:endParaRPr lang="en-US">
              <a:ea typeface="ＭＳ Ｐゴシック" charset="-128"/>
              <a:cs typeface="ＭＳ Ｐゴシック" charset="-128"/>
            </a:endParaRPr>
          </a:p>
          <a:p>
            <a:endParaRPr lang="en-US">
              <a:ea typeface="ＭＳ Ｐゴシック" charset="-128"/>
              <a:cs typeface="ＭＳ Ｐゴシック" charset="-128"/>
            </a:endParaRPr>
          </a:p>
          <a:p>
            <a:r>
              <a:rPr lang="en-US">
                <a:ea typeface="ＭＳ Ｐゴシック" charset="-128"/>
                <a:cs typeface="ＭＳ Ｐゴシック" charset="-128"/>
              </a:rPr>
              <a:t>It is a web resource free to the public which integrates digital assets virtually – in new technology that we hope you will find exciting.</a:t>
            </a:r>
          </a:p>
        </p:txBody>
      </p:sp>
      <p:sp>
        <p:nvSpPr>
          <p:cNvPr id="19460" name="Slide Number Placeholder 3"/>
          <p:cNvSpPr>
            <a:spLocks noGrp="1"/>
          </p:cNvSpPr>
          <p:nvPr>
            <p:ph type="sldNum" sz="quarter" idx="5"/>
          </p:nvPr>
        </p:nvSpPr>
        <p:spPr>
          <a:noFill/>
        </p:spPr>
        <p:txBody>
          <a:bodyPr/>
          <a:lstStyle/>
          <a:p>
            <a:fld id="{1F7F6FDA-79DE-114A-A2E2-4E47EA3A573B}" type="slidenum">
              <a:rPr lang="en-US"/>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57346" name="Rectangle 9"/>
          <p:cNvSpPr>
            <a:spLocks noGrp="1" noChangeArrowheads="1"/>
          </p:cNvSpPr>
          <p:nvPr>
            <p:ph type="sldNum" sz="quarter" idx="5"/>
          </p:nvPr>
        </p:nvSpPr>
        <p:spPr>
          <a:noFill/>
        </p:spPr>
        <p:txBody>
          <a:bodyPr/>
          <a:lstStyle/>
          <a:p>
            <a:pPr>
              <a:buFont typeface="Times New Roman" charset="0"/>
              <a:buNone/>
            </a:pPr>
            <a:fld id="{C13F32EF-5993-DF48-81FB-9E7D43E821DF}" type="slidenum">
              <a:rPr lang="en-US">
                <a:latin typeface="Times New Roman" charset="0"/>
                <a:ea typeface="Arial Unicode MS" charset="0"/>
                <a:cs typeface="Arial Unicode MS" charset="0"/>
              </a:rPr>
              <a:pPr>
                <a:buFont typeface="Times New Roman" charset="0"/>
                <a:buNone/>
              </a:pPr>
              <a:t>21</a:t>
            </a:fld>
            <a:endParaRPr lang="en-US">
              <a:latin typeface="Times New Roman" charset="0"/>
              <a:ea typeface="Arial Unicode MS" charset="0"/>
              <a:cs typeface="Arial Unicode MS" charset="0"/>
            </a:endParaRPr>
          </a:p>
        </p:txBody>
      </p:sp>
      <p:sp>
        <p:nvSpPr>
          <p:cNvPr id="57347" name="Text Box 1"/>
          <p:cNvSpPr txBox="1">
            <a:spLocks noChangeArrowheads="1"/>
          </p:cNvSpPr>
          <p:nvPr/>
        </p:nvSpPr>
        <p:spPr bwMode="auto">
          <a:xfrm>
            <a:off x="3886200" y="8686800"/>
            <a:ext cx="2971800" cy="457200"/>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4B6C2B60-ACCD-1F48-81C1-06914B619390}" type="slidenum">
              <a:rPr lang="en-GB"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21</a:t>
            </a:fld>
            <a:endParaRPr lang="en-GB" sz="1200">
              <a:solidFill>
                <a:srgbClr val="000000"/>
              </a:solidFill>
            </a:endParaRPr>
          </a:p>
        </p:txBody>
      </p:sp>
      <p:sp>
        <p:nvSpPr>
          <p:cNvPr id="57348" name="Text Box 2"/>
          <p:cNvSpPr txBox="1">
            <a:spLocks noChangeArrowheads="1"/>
          </p:cNvSpPr>
          <p:nvPr/>
        </p:nvSpPr>
        <p:spPr bwMode="auto">
          <a:xfrm>
            <a:off x="1144588" y="695325"/>
            <a:ext cx="4568825" cy="3427413"/>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57349" name="Text Box 3"/>
          <p:cNvSpPr>
            <a:spLocks noChangeArrowheads="1"/>
          </p:cNvSpPr>
          <p:nvPr>
            <p:ph type="body"/>
          </p:nvPr>
        </p:nvSpPr>
        <p:spPr>
          <a:xfrm>
            <a:off x="685800" y="4343400"/>
            <a:ext cx="5486400" cy="4273550"/>
          </a:xfrm>
          <a:noFill/>
          <a:ln/>
        </p:spPr>
        <p:txBody>
          <a:bodyPr tIns="12240"/>
          <a:lstStyle/>
          <a:p>
            <a:pPr eaLnBrk="1">
              <a:lnSpc>
                <a:spcPct val="93000"/>
              </a:lnSpc>
              <a:spcBef>
                <a:spcPct val="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1400">
              <a:ea typeface="Arial Unicode MS" charset="0"/>
              <a:cs typeface="Arial Unicode MS" charset="0"/>
            </a:endParaRPr>
          </a:p>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a:ea typeface="ＭＳ Ｐゴシック" charset="-128"/>
                <a:cs typeface="ＭＳ Ｐゴシック" charset="-128"/>
              </a:rPr>
              <a:t>The next step is making the data available through a query protocol called SPARQL. This is another Web standard that is supported by software from many providers, both commercial and open source.</a:t>
            </a:r>
            <a:endParaRPr lang="en-US" sz="1400">
              <a:ea typeface="ＭＳ Ｐゴシック" charset="-128"/>
              <a:cs typeface="ＭＳ Ｐゴシック" charset="-128"/>
            </a:endParaRPr>
          </a:p>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a:ea typeface="ＭＳ Ｐゴシック" charset="-128"/>
                <a:cs typeface="ＭＳ Ｐゴシック" charset="-128"/>
              </a:rPr>
              <a:t>CLAROS uses a particular implementation of SPARQL that works with Lucene, a widely-used software package that indexes keywords in free-text. This allows us to present queries that combine Google-style keyword search with structural constraints about the data. For example we can search for  the word “krater” just in those places where it is used specifically to describe the shape of a Greek bpwl.</a:t>
            </a:r>
          </a:p>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a:ea typeface="ＭＳ Ｐゴシック" charset="-128"/>
                <a:cs typeface="ＭＳ Ｐゴシック" charset="-128"/>
              </a:rPr>
              <a:t>CLAROS also performs some pre-processing of the CIDOC-CRM/RDF data to simplify queries, improve query performance, include additional background information into the data, and to compensate for differences in the ways that different data sources present information. </a:t>
            </a:r>
            <a:endParaRPr lang="en-US" sz="1400">
              <a:ea typeface="ＭＳ Ｐゴシック" charset="-128"/>
              <a:cs typeface="ＭＳ Ｐゴシック" charset="-128"/>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1400">
              <a:ea typeface="ＭＳ Ｐゴシック" charset="-128"/>
              <a:cs typeface="ＭＳ Ｐゴシック" charset="-128"/>
            </a:endParaRPr>
          </a:p>
        </p:txBody>
      </p:sp>
      <p:sp>
        <p:nvSpPr>
          <p:cNvPr id="57350" name="Rectangle 5"/>
          <p:cNvSpPr>
            <a:spLocks noGrp="1" noChangeArrowheads="1" noTextEdit="1"/>
          </p:cNvSpPr>
          <p:nvPr>
            <p:ph type="sldImg"/>
          </p:nvPr>
        </p:nvSpPr>
        <p:spPr>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r>
              <a:rPr lang="en-GB">
                <a:ea typeface="ＭＳ Ｐゴシック" charset="-128"/>
                <a:cs typeface="ＭＳ Ｐゴシック" charset="-128"/>
              </a:rPr>
              <a:t>Andrew…says something like this for the following slides</a:t>
            </a:r>
          </a:p>
          <a:p>
            <a:endParaRPr lang="en-GB">
              <a:ea typeface="ＭＳ Ｐゴシック" charset="-128"/>
              <a:cs typeface="ＭＳ Ｐゴシック" charset="-128"/>
            </a:endParaRPr>
          </a:p>
          <a:p>
            <a:endParaRPr lang="en-GB">
              <a:ea typeface="ＭＳ Ｐゴシック" charset="-128"/>
              <a:cs typeface="ＭＳ Ｐゴシック" charset="-128"/>
            </a:endParaRPr>
          </a:p>
          <a:p>
            <a:r>
              <a:rPr lang="en-GB">
                <a:ea typeface="ＭＳ Ｐゴシック" charset="-128"/>
                <a:cs typeface="ＭＳ Ｐゴシック" charset="-128"/>
              </a:rPr>
              <a:t>In the screencasts you saw how images of pottery could be recognised.</a:t>
            </a:r>
          </a:p>
          <a:p>
            <a:r>
              <a:rPr lang="en-GB">
                <a:ea typeface="ＭＳ Ｐゴシック" charset="-128"/>
                <a:cs typeface="ＭＳ Ｐゴシック" charset="-128"/>
              </a:rPr>
              <a:t>Since we study objects image recognition  has great potential.</a:t>
            </a:r>
          </a:p>
          <a:p>
            <a:r>
              <a:rPr lang="en-GB">
                <a:ea typeface="ＭＳ Ｐゴシック" charset="-128"/>
                <a:cs typeface="ＭＳ Ｐゴシック" charset="-128"/>
              </a:rPr>
              <a:t>This type of technology is very new.  When I showed Andrew Zisserman, a world leader in computer vision, the range of objects we study he asked if he could begin with the pottery. It is an ideal place to start because there are so many examples and the shapes are well defined. </a:t>
            </a:r>
          </a:p>
          <a:p>
            <a:endParaRPr lang="en-GB">
              <a:ea typeface="ＭＳ Ｐゴシック" charset="-128"/>
              <a:cs typeface="ＭＳ Ｐゴシック" charset="-128"/>
            </a:endParaRPr>
          </a:p>
          <a:p>
            <a:r>
              <a:rPr lang="en-GB">
                <a:ea typeface="ＭＳ Ｐゴシック" charset="-128"/>
                <a:cs typeface="ＭＳ Ｐゴシック" charset="-128"/>
              </a:rPr>
              <a:t>The future will be dominated by hand-held devices. </a:t>
            </a:r>
          </a:p>
          <a:p>
            <a:r>
              <a:rPr lang="en-GB">
                <a:ea typeface="ＭＳ Ｐゴシック" charset="-128"/>
                <a:cs typeface="ＭＳ Ｐゴシック" charset="-128"/>
              </a:rPr>
              <a:t>Just as you can use an i[phone now to find a restaurant near your hotel you will be able to use it soon to learn about things you see.</a:t>
            </a:r>
          </a:p>
          <a:p>
            <a:endParaRPr lang="en-GB">
              <a:ea typeface="ＭＳ Ｐゴシック" charset="-128"/>
              <a:cs typeface="ＭＳ Ｐゴシック" charset="-128"/>
            </a:endParaRPr>
          </a:p>
          <a:p>
            <a:r>
              <a:rPr lang="en-GB">
                <a:ea typeface="ＭＳ Ｐゴシック" charset="-128"/>
                <a:cs typeface="ＭＳ Ｐゴシック" charset="-128"/>
              </a:rPr>
              <a:t>You might see an object on the web or in a museum. You could upload it to your mobile phone.</a:t>
            </a:r>
          </a:p>
          <a:p>
            <a:r>
              <a:rPr lang="en-GB">
                <a:ea typeface="ＭＳ Ｐゴシック" charset="-128"/>
                <a:cs typeface="ＭＳ Ｐゴシック" charset="-128"/>
              </a:rPr>
              <a:t> </a:t>
            </a:r>
          </a:p>
          <a:p>
            <a:r>
              <a:rPr lang="en-GB">
                <a:ea typeface="ＭＳ Ｐゴシック" charset="-128"/>
                <a:cs typeface="ＭＳ Ｐゴシック" charset="-128"/>
              </a:rPr>
              <a:t>Without using any words to search your image can be sent to the CLAROS site and you will be shown similar pieces.</a:t>
            </a:r>
          </a:p>
          <a:p>
            <a:r>
              <a:rPr lang="en-GB">
                <a:ea typeface="ＭＳ Ｐゴシック" charset="-128"/>
                <a:cs typeface="ＭＳ Ｐゴシック" charset="-128"/>
              </a:rPr>
              <a:t> </a:t>
            </a:r>
          </a:p>
          <a:p>
            <a:r>
              <a:rPr lang="en-GB">
                <a:ea typeface="ＭＳ Ｐゴシック" charset="-128"/>
                <a:cs typeface="ＭＳ Ｐゴシック" charset="-128"/>
              </a:rPr>
              <a:t> </a:t>
            </a:r>
          </a:p>
          <a:p>
            <a:endParaRPr lang="en-GB">
              <a:ea typeface="ＭＳ Ｐゴシック" charset="-128"/>
              <a:cs typeface="ＭＳ Ｐゴシック" charset="-128"/>
            </a:endParaRPr>
          </a:p>
          <a:p>
            <a:endParaRPr lang="en-GB">
              <a:ea typeface="ＭＳ Ｐゴシック" charset="-128"/>
              <a:cs typeface="ＭＳ Ｐゴシック" charset="-128"/>
            </a:endParaRPr>
          </a:p>
        </p:txBody>
      </p:sp>
      <p:sp>
        <p:nvSpPr>
          <p:cNvPr id="59396" name="Slide Number Placeholder 3"/>
          <p:cNvSpPr txBox="1">
            <a:spLocks noGrp="1"/>
          </p:cNvSpPr>
          <p:nvPr/>
        </p:nvSpPr>
        <p:spPr bwMode="auto">
          <a:xfrm>
            <a:off x="3886200" y="8686800"/>
            <a:ext cx="2971800" cy="457200"/>
          </a:xfrm>
          <a:prstGeom prst="rect">
            <a:avLst/>
          </a:prstGeom>
          <a:noFill/>
          <a:ln w="9525">
            <a:noFill/>
            <a:miter lim="800000"/>
            <a:headEnd/>
            <a:tailEnd/>
          </a:ln>
        </p:spPr>
        <p:txBody>
          <a:bodyPr anchor="b">
            <a:prstTxWarp prst="textNoShape">
              <a:avLst/>
            </a:prstTxWarp>
          </a:bodyPr>
          <a:lstStyle/>
          <a:p>
            <a:pPr algn="r"/>
            <a:fld id="{57DF1554-8B8D-E541-A50A-070C9CD8DA1A}" type="slidenum">
              <a:rPr lang="en-US" sz="1200"/>
              <a:pPr algn="r"/>
              <a:t>22</a:t>
            </a:fld>
            <a:endParaRPr 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61442" name="Rectangle 9"/>
          <p:cNvSpPr>
            <a:spLocks noGrp="1" noChangeArrowheads="1"/>
          </p:cNvSpPr>
          <p:nvPr>
            <p:ph type="sldNum" sz="quarter" idx="5"/>
          </p:nvPr>
        </p:nvSpPr>
        <p:spPr>
          <a:noFill/>
        </p:spPr>
        <p:txBody>
          <a:bodyPr/>
          <a:lstStyle/>
          <a:p>
            <a:pPr>
              <a:buFont typeface="Times New Roman" charset="0"/>
              <a:buNone/>
            </a:pPr>
            <a:fld id="{2036A7D5-6ED4-0A40-992A-2B30CC171CEA}" type="slidenum">
              <a:rPr lang="en-US">
                <a:latin typeface="Times New Roman" charset="0"/>
                <a:ea typeface="Arial Unicode MS" charset="0"/>
                <a:cs typeface="Arial Unicode MS" charset="0"/>
              </a:rPr>
              <a:pPr>
                <a:buFont typeface="Times New Roman" charset="0"/>
                <a:buNone/>
              </a:pPr>
              <a:t>23</a:t>
            </a:fld>
            <a:endParaRPr lang="en-US">
              <a:latin typeface="Times New Roman" charset="0"/>
              <a:ea typeface="Arial Unicode MS" charset="0"/>
              <a:cs typeface="Arial Unicode MS" charset="0"/>
            </a:endParaRPr>
          </a:p>
        </p:txBody>
      </p:sp>
      <p:sp>
        <p:nvSpPr>
          <p:cNvPr id="61443" name="Text Box 1"/>
          <p:cNvSpPr txBox="1">
            <a:spLocks noChangeArrowheads="1"/>
          </p:cNvSpPr>
          <p:nvPr/>
        </p:nvSpPr>
        <p:spPr bwMode="auto">
          <a:xfrm>
            <a:off x="1144588" y="685800"/>
            <a:ext cx="4572000" cy="3429000"/>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61444" name="Text Box 2"/>
          <p:cNvSpPr>
            <a:spLocks noChangeArrowheads="1"/>
          </p:cNvSpPr>
          <p:nvPr>
            <p:ph type="body"/>
          </p:nvPr>
        </p:nvSpPr>
        <p:spPr>
          <a:noFill/>
          <a:ln/>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ea typeface="ＭＳ Ｐゴシック" charset="-128"/>
                <a:cs typeface="ＭＳ Ｐゴシック" charset="-128"/>
              </a:rPr>
              <a:t>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ea typeface="ＭＳ Ｐゴシック" charset="-128"/>
                <a:cs typeface="ＭＳ Ｐゴシック" charset="-128"/>
              </a:rPr>
              <a:t>In order to do this the computer needed images.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ea typeface="ＭＳ Ｐゴシック" charset="-128"/>
                <a:cs typeface="ＭＳ Ｐゴシック" charset="-128"/>
              </a:rPr>
              <a:t>We gave  Andrew Zisserman and his team access to our 130,000 images of pottery.</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ea typeface="ＭＳ Ｐゴシック" charset="-128"/>
              <a:cs typeface="ＭＳ Ｐゴシック" charset="-128"/>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ea typeface="ＭＳ Ｐゴシック" charset="-128"/>
                <a:cs typeface="ＭＳ Ｐゴシック" charset="-128"/>
              </a:rPr>
              <a:t>He needed to create a ‘description’ of the object in each image – in this case, the shape of the vase, not the decoration or the material.</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ea typeface="ＭＳ Ｐゴシック" charset="-128"/>
                <a:cs typeface="ＭＳ Ｐゴシック" charset="-128"/>
              </a:rPr>
              <a:t>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ea typeface="ＭＳ Ｐゴシック" charset="-128"/>
                <a:cs typeface="ＭＳ Ｐゴシック" charset="-128"/>
              </a:rPr>
              <a:t>A number of processing steps were then carried out automatically:</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ea typeface="ＭＳ Ｐゴシック" charset="-128"/>
                <a:cs typeface="ＭＳ Ｐゴシック" charset="-128"/>
              </a:rPr>
              <a:t>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ea typeface="ＭＳ Ｐゴシック" charset="-128"/>
                <a:cs typeface="ＭＳ Ｐゴシック" charset="-128"/>
              </a:rPr>
              <a:t>first, the vase is separated from the background</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ea typeface="ＭＳ Ｐゴシック" charset="-128"/>
                <a:cs typeface="ＭＳ Ｐゴシック" charset="-128"/>
              </a:rPr>
              <a:t>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ea typeface="ＭＳ Ｐゴシック" charset="-128"/>
                <a:cs typeface="ＭＳ Ｐゴシック" charset="-128"/>
              </a:rPr>
              <a:t>second, the mid-line of the vase is computed, and the shape of the silhouette described in terms of its distance from this line</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ea typeface="ＭＳ Ｐゴシック" charset="-128"/>
              <a:cs typeface="ＭＳ Ｐゴシック" charset="-128"/>
            </a:endParaRPr>
          </a:p>
        </p:txBody>
      </p:sp>
      <p:sp>
        <p:nvSpPr>
          <p:cNvPr id="61445" name="Text Box 3"/>
          <p:cNvSpPr txBox="1">
            <a:spLocks noChangeArrowheads="1"/>
          </p:cNvSpPr>
          <p:nvPr/>
        </p:nvSpPr>
        <p:spPr bwMode="auto">
          <a:xfrm>
            <a:off x="3886200" y="8686800"/>
            <a:ext cx="2971800" cy="457200"/>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61DE6DCB-C535-4B46-B8E2-65E93462AB1F}"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23</a:t>
            </a:fld>
            <a:endParaRPr lang="en-US" sz="1200">
              <a:solidFill>
                <a:srgbClr val="000000"/>
              </a:solidFill>
            </a:endParaRPr>
          </a:p>
        </p:txBody>
      </p:sp>
      <p:sp>
        <p:nvSpPr>
          <p:cNvPr id="61446" name="Rectangle 5"/>
          <p:cNvSpPr>
            <a:spLocks noGrp="1" noChangeArrowheads="1" noTextEdit="1"/>
          </p:cNvSpPr>
          <p:nvPr>
            <p:ph type="sldImg"/>
          </p:nvPr>
        </p:nvSpPr>
        <p:spPr>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r>
              <a:rPr lang="en-GB">
                <a:ea typeface="ＭＳ Ｐゴシック" charset="-128"/>
                <a:cs typeface="ＭＳ Ｐゴシック" charset="-128"/>
              </a:rPr>
              <a:t> </a:t>
            </a:r>
          </a:p>
          <a:p>
            <a:r>
              <a:rPr lang="en-GB">
                <a:ea typeface="ＭＳ Ｐゴシック" charset="-128"/>
                <a:cs typeface="ＭＳ Ｐゴシック" charset="-128"/>
              </a:rPr>
              <a:t>Both the outer silhouette  of the vase and the handles are described. </a:t>
            </a:r>
          </a:p>
          <a:p>
            <a:r>
              <a:rPr lang="en-GB">
                <a:ea typeface="ＭＳ Ｐゴシック" charset="-128"/>
                <a:cs typeface="ＭＳ Ｐゴシック" charset="-128"/>
              </a:rPr>
              <a:t> </a:t>
            </a:r>
          </a:p>
          <a:p>
            <a:r>
              <a:rPr lang="en-GB">
                <a:ea typeface="ＭＳ Ｐゴシック" charset="-128"/>
                <a:cs typeface="ＭＳ Ｐゴシック" charset="-128"/>
              </a:rPr>
              <a:t>In this way each vase is represented by about 100 numbers, and each vase can then be thought of as a point in a 100 dimensional "vase shape space".</a:t>
            </a:r>
          </a:p>
          <a:p>
            <a:endParaRPr lang="en-US">
              <a:ea typeface="ＭＳ Ｐゴシック" charset="-128"/>
              <a:cs typeface="ＭＳ Ｐゴシック" charset="-128"/>
            </a:endParaRPr>
          </a:p>
        </p:txBody>
      </p:sp>
      <p:sp>
        <p:nvSpPr>
          <p:cNvPr id="63492" name="Slide Number Placeholder 3"/>
          <p:cNvSpPr txBox="1">
            <a:spLocks noGrp="1"/>
          </p:cNvSpPr>
          <p:nvPr/>
        </p:nvSpPr>
        <p:spPr bwMode="auto">
          <a:xfrm>
            <a:off x="3886200" y="8686800"/>
            <a:ext cx="2971800" cy="457200"/>
          </a:xfrm>
          <a:prstGeom prst="rect">
            <a:avLst/>
          </a:prstGeom>
          <a:noFill/>
          <a:ln w="9525">
            <a:noFill/>
            <a:miter lim="800000"/>
            <a:headEnd/>
            <a:tailEnd/>
          </a:ln>
        </p:spPr>
        <p:txBody>
          <a:bodyPr anchor="b">
            <a:prstTxWarp prst="textNoShape">
              <a:avLst/>
            </a:prstTxWarp>
          </a:bodyPr>
          <a:lstStyle/>
          <a:p>
            <a:pPr algn="r"/>
            <a:fld id="{793C61C7-C9A5-A042-AC2A-F50B2FF5B085}" type="slidenum">
              <a:rPr lang="en-US" sz="1200"/>
              <a:pPr algn="r"/>
              <a:t>24</a:t>
            </a:fld>
            <a:endParaRPr 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endParaRPr lang="en-GB">
              <a:ea typeface="ＭＳ Ｐゴシック" charset="-128"/>
              <a:cs typeface="ＭＳ Ｐゴシック" charset="-128"/>
            </a:endParaRPr>
          </a:p>
          <a:p>
            <a:r>
              <a:rPr lang="en-GB">
                <a:ea typeface="ＭＳ Ｐゴシック" charset="-128"/>
                <a:cs typeface="ＭＳ Ｐゴシック" charset="-128"/>
              </a:rPr>
              <a:t>Vases with similar shape will be close together in this space, and those with different shapes further away.</a:t>
            </a:r>
          </a:p>
          <a:p>
            <a:r>
              <a:rPr lang="en-GB">
                <a:ea typeface="ＭＳ Ｐゴシック" charset="-128"/>
                <a:cs typeface="ＭＳ Ｐゴシック" charset="-128"/>
              </a:rPr>
              <a:t> </a:t>
            </a:r>
          </a:p>
          <a:p>
            <a:r>
              <a:rPr lang="en-GB">
                <a:ea typeface="ＭＳ Ｐゴシック" charset="-128"/>
                <a:cs typeface="ＭＳ Ｐゴシック" charset="-128"/>
              </a:rPr>
              <a:t>A rounded shape with two handles – for example, the amphora above - is clearly nothing like a more cylindrical shape with one handle hidden from view – a lekythos below.</a:t>
            </a:r>
          </a:p>
        </p:txBody>
      </p:sp>
      <p:sp>
        <p:nvSpPr>
          <p:cNvPr id="65540" name="Slide Number Placeholder 3"/>
          <p:cNvSpPr>
            <a:spLocks noGrp="1"/>
          </p:cNvSpPr>
          <p:nvPr>
            <p:ph type="sldNum" sz="quarter" idx="5"/>
          </p:nvPr>
        </p:nvSpPr>
        <p:spPr>
          <a:noFill/>
        </p:spPr>
        <p:txBody>
          <a:bodyPr/>
          <a:lstStyle/>
          <a:p>
            <a:fld id="{0A685516-11A7-2D46-BB7C-83AAEA352F9B}" type="slidenum">
              <a:rPr lang="en-US"/>
              <a:pPr/>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p:spPr>
        <p:txBody>
          <a:bodyPr/>
          <a:lstStyle/>
          <a:p>
            <a:r>
              <a:rPr lang="en-GB">
                <a:ea typeface="ＭＳ Ｐゴシック" charset="-128"/>
                <a:cs typeface="ＭＳ Ｐゴシック" charset="-128"/>
              </a:rPr>
              <a:t>This information can then be used to classify the shape of a new vase : if several of the ‘close neighbours’ all agree on the shape, then we can be confident that it does have that shape. </a:t>
            </a:r>
          </a:p>
          <a:p>
            <a:endParaRPr lang="en-GB">
              <a:ea typeface="ＭＳ Ｐゴシック" charset="-128"/>
              <a:cs typeface="ＭＳ Ｐゴシック" charset="-128"/>
            </a:endParaRPr>
          </a:p>
        </p:txBody>
      </p:sp>
      <p:sp>
        <p:nvSpPr>
          <p:cNvPr id="67588" name="Slide Number Placeholder 3"/>
          <p:cNvSpPr>
            <a:spLocks noGrp="1"/>
          </p:cNvSpPr>
          <p:nvPr>
            <p:ph type="sldNum" sz="quarter" idx="5"/>
          </p:nvPr>
        </p:nvSpPr>
        <p:spPr>
          <a:noFill/>
        </p:spPr>
        <p:txBody>
          <a:bodyPr/>
          <a:lstStyle/>
          <a:p>
            <a:fld id="{BAB36776-5B6D-434B-B610-953A1F4B9931}" type="slidenum">
              <a:rPr lang="en-US"/>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r>
              <a:rPr lang="en-GB">
                <a:ea typeface="ＭＳ Ｐゴシック" charset="-128"/>
                <a:cs typeface="ＭＳ Ｐゴシック" charset="-128"/>
              </a:rPr>
              <a:t>As part of Claros Andrew and his team have provided an on-line service to accept images, initially of vases. </a:t>
            </a:r>
          </a:p>
          <a:p>
            <a:endParaRPr lang="en-GB">
              <a:ea typeface="ＭＳ Ｐゴシック" charset="-128"/>
              <a:cs typeface="ＭＳ Ｐゴシック" charset="-128"/>
            </a:endParaRPr>
          </a:p>
          <a:p>
            <a:r>
              <a:rPr lang="en-GB">
                <a:ea typeface="ＭＳ Ｐゴシック" charset="-128"/>
                <a:cs typeface="ＭＳ Ｐゴシック" charset="-128"/>
              </a:rPr>
              <a:t>The greeting web page looks like this, and a user can upload an image starting from the web or from a photo on his own computer.</a:t>
            </a:r>
          </a:p>
          <a:p>
            <a:endParaRPr lang="en-US">
              <a:ea typeface="ＭＳ Ｐゴシック" charset="-128"/>
              <a:cs typeface="ＭＳ Ｐゴシック" charset="-128"/>
            </a:endParaRPr>
          </a:p>
        </p:txBody>
      </p:sp>
      <p:sp>
        <p:nvSpPr>
          <p:cNvPr id="69636" name="Slide Number Placeholder 3"/>
          <p:cNvSpPr txBox="1">
            <a:spLocks noGrp="1"/>
          </p:cNvSpPr>
          <p:nvPr/>
        </p:nvSpPr>
        <p:spPr bwMode="auto">
          <a:xfrm>
            <a:off x="3886200" y="8686800"/>
            <a:ext cx="2971800" cy="457200"/>
          </a:xfrm>
          <a:prstGeom prst="rect">
            <a:avLst/>
          </a:prstGeom>
          <a:noFill/>
          <a:ln w="9525">
            <a:noFill/>
            <a:miter lim="800000"/>
            <a:headEnd/>
            <a:tailEnd/>
          </a:ln>
        </p:spPr>
        <p:txBody>
          <a:bodyPr anchor="b">
            <a:prstTxWarp prst="textNoShape">
              <a:avLst/>
            </a:prstTxWarp>
          </a:bodyPr>
          <a:lstStyle/>
          <a:p>
            <a:pPr algn="r"/>
            <a:fld id="{4549ACF7-FBEB-3844-9A55-DF5D85ADA6BA}" type="slidenum">
              <a:rPr lang="en-US" sz="1200"/>
              <a:pPr algn="r"/>
              <a:t>27</a:t>
            </a:fld>
            <a:endParaRPr 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r>
              <a:rPr lang="en-GB">
                <a:ea typeface="ＭＳ Ｐゴシック" charset="-128"/>
                <a:cs typeface="ＭＳ Ｐゴシック" charset="-128"/>
              </a:rPr>
              <a:t>This example Andrew uploaded from the web. </a:t>
            </a:r>
          </a:p>
          <a:p>
            <a:endParaRPr lang="en-GB">
              <a:ea typeface="ＭＳ Ｐゴシック" charset="-128"/>
              <a:cs typeface="ＭＳ Ｐゴシック" charset="-128"/>
            </a:endParaRPr>
          </a:p>
          <a:p>
            <a:r>
              <a:rPr lang="en-GB">
                <a:ea typeface="ＭＳ Ｐゴシック" charset="-128"/>
                <a:cs typeface="ＭＳ Ｐゴシック" charset="-128"/>
              </a:rPr>
              <a:t>The first image is the original upload (the query). </a:t>
            </a:r>
          </a:p>
          <a:p>
            <a:r>
              <a:rPr lang="en-GB">
                <a:ea typeface="ＭＳ Ｐゴシック" charset="-128"/>
                <a:cs typeface="ＭＳ Ｐゴシック" charset="-128"/>
              </a:rPr>
              <a:t>The second shows the separation of the vase foreground from the background  - in blue.  This separation processing takes a few seconds. The actual search, through 130,000 vase images takes a fraction of a second.</a:t>
            </a:r>
          </a:p>
          <a:p>
            <a:r>
              <a:rPr lang="en-GB">
                <a:ea typeface="ＭＳ Ｐゴシック" charset="-128"/>
                <a:cs typeface="ＭＳ Ｐゴシック" charset="-128"/>
              </a:rPr>
              <a:t>On the right are the images of the three closest vases, and they agree that the shape is 'amphora neck'</a:t>
            </a:r>
          </a:p>
          <a:p>
            <a:r>
              <a:rPr lang="en-GB">
                <a:ea typeface="ＭＳ Ｐゴシック" charset="-128"/>
                <a:cs typeface="ＭＳ Ｐゴシック" charset="-128"/>
              </a:rPr>
              <a:t> </a:t>
            </a:r>
          </a:p>
          <a:p>
            <a:r>
              <a:rPr lang="en-GB">
                <a:ea typeface="ＭＳ Ｐゴシック" charset="-128"/>
                <a:cs typeface="ＭＳ Ｐゴシック" charset="-128"/>
              </a:rPr>
              <a:t>Clicking on 'amphora neck' then links to the Claros timeline and a map showing the distribution of where these vases were found, as you saw in the demo. </a:t>
            </a:r>
          </a:p>
          <a:p>
            <a:r>
              <a:rPr lang="en-GB">
                <a:ea typeface="ＭＳ Ｐゴシック" charset="-128"/>
                <a:cs typeface="ＭＳ Ｐゴシック" charset="-128"/>
              </a:rPr>
              <a:t> </a:t>
            </a:r>
          </a:p>
          <a:p>
            <a:endParaRPr lang="en-US">
              <a:ea typeface="ＭＳ Ｐゴシック" charset="-128"/>
              <a:cs typeface="ＭＳ Ｐゴシック" charset="-128"/>
            </a:endParaRPr>
          </a:p>
        </p:txBody>
      </p:sp>
      <p:sp>
        <p:nvSpPr>
          <p:cNvPr id="71684" name="Slide Number Placeholder 3"/>
          <p:cNvSpPr txBox="1">
            <a:spLocks noGrp="1"/>
          </p:cNvSpPr>
          <p:nvPr/>
        </p:nvSpPr>
        <p:spPr bwMode="auto">
          <a:xfrm>
            <a:off x="3886200" y="8686800"/>
            <a:ext cx="2971800" cy="457200"/>
          </a:xfrm>
          <a:prstGeom prst="rect">
            <a:avLst/>
          </a:prstGeom>
          <a:noFill/>
          <a:ln w="9525">
            <a:noFill/>
            <a:miter lim="800000"/>
            <a:headEnd/>
            <a:tailEnd/>
          </a:ln>
        </p:spPr>
        <p:txBody>
          <a:bodyPr anchor="b">
            <a:prstTxWarp prst="textNoShape">
              <a:avLst/>
            </a:prstTxWarp>
          </a:bodyPr>
          <a:lstStyle/>
          <a:p>
            <a:pPr algn="r"/>
            <a:fld id="{F7B397F1-2053-5346-94BB-14BC38A38A52}" type="slidenum">
              <a:rPr lang="en-US" sz="1200"/>
              <a:pPr algn="r"/>
              <a:t>28</a:t>
            </a:fld>
            <a:endParaRPr 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73730" name="Rectangle 9"/>
          <p:cNvSpPr>
            <a:spLocks noGrp="1" noChangeArrowheads="1"/>
          </p:cNvSpPr>
          <p:nvPr>
            <p:ph type="sldNum" sz="quarter" idx="5"/>
          </p:nvPr>
        </p:nvSpPr>
        <p:spPr>
          <a:noFill/>
        </p:spPr>
        <p:txBody>
          <a:bodyPr/>
          <a:lstStyle/>
          <a:p>
            <a:pPr>
              <a:buFont typeface="Times New Roman" charset="0"/>
              <a:buNone/>
            </a:pPr>
            <a:fld id="{81DA2DCB-71BB-064A-83E5-07792D7A6BCA}" type="slidenum">
              <a:rPr lang="en-US">
                <a:latin typeface="Times New Roman" charset="0"/>
                <a:ea typeface="Arial Unicode MS" charset="0"/>
                <a:cs typeface="Arial Unicode MS" charset="0"/>
              </a:rPr>
              <a:pPr>
                <a:buFont typeface="Times New Roman" charset="0"/>
                <a:buNone/>
              </a:pPr>
              <a:t>29</a:t>
            </a:fld>
            <a:endParaRPr lang="en-US">
              <a:latin typeface="Times New Roman" charset="0"/>
              <a:ea typeface="Arial Unicode MS" charset="0"/>
              <a:cs typeface="Arial Unicode MS" charset="0"/>
            </a:endParaRPr>
          </a:p>
        </p:txBody>
      </p:sp>
      <p:sp>
        <p:nvSpPr>
          <p:cNvPr id="73731" name="Text Box 1"/>
          <p:cNvSpPr txBox="1">
            <a:spLocks noChangeArrowheads="1"/>
          </p:cNvSpPr>
          <p:nvPr/>
        </p:nvSpPr>
        <p:spPr bwMode="auto">
          <a:xfrm>
            <a:off x="1144588" y="685800"/>
            <a:ext cx="4572000" cy="3429000"/>
          </a:xfrm>
          <a:prstGeom prst="rect">
            <a:avLst/>
          </a:prstGeom>
          <a:solidFill>
            <a:srgbClr val="FFFFFF"/>
          </a:solidFill>
          <a:ln w="9360">
            <a:solidFill>
              <a:srgbClr val="000000"/>
            </a:solidFill>
            <a:miter lim="800000"/>
            <a:headEnd/>
            <a:tailEnd/>
          </a:ln>
        </p:spPr>
        <p:txBody>
          <a:bodyPr wrap="none" anchor="ctr">
            <a:prstTxWarp prst="textNoShape">
              <a:avLst/>
            </a:prstTxWarp>
          </a:bodyPr>
          <a:lstStyle/>
          <a:p>
            <a:endParaRPr lang="en-US"/>
          </a:p>
        </p:txBody>
      </p:sp>
      <p:sp>
        <p:nvSpPr>
          <p:cNvPr id="73732" name="Text Box 2"/>
          <p:cNvSpPr>
            <a:spLocks noChangeArrowheads="1"/>
          </p:cNvSpPr>
          <p:nvPr>
            <p:ph type="body"/>
          </p:nvPr>
        </p:nvSpPr>
        <p:spPr>
          <a:xfrm>
            <a:off x="360363" y="4140200"/>
            <a:ext cx="6119812" cy="4870450"/>
          </a:xfrm>
          <a:noFill/>
          <a:ln/>
        </p:spPr>
        <p:txBody>
          <a:bodyPr/>
          <a:lstStyle/>
          <a:p>
            <a:r>
              <a:rPr lang="en-GB">
                <a:ea typeface="ＭＳ Ｐゴシック" charset="-128"/>
                <a:cs typeface="ＭＳ Ｐゴシック" charset="-128"/>
              </a:rPr>
              <a:t>And a list of similar vases in CLAROS is also provided, all ordered by similarity in shape to the query vase.</a:t>
            </a:r>
          </a:p>
          <a:p>
            <a:r>
              <a:rPr lang="en-GB">
                <a:ea typeface="ＭＳ Ｐゴシック" charset="-128"/>
                <a:cs typeface="ＭＳ Ｐゴシック" charset="-128"/>
              </a:rPr>
              <a:t>Clicking on ANY of these provides information about ts date, location etc. - taken directly from the Beazley Archive pottery databases.</a:t>
            </a:r>
          </a:p>
          <a:p>
            <a:r>
              <a:rPr lang="en-GB">
                <a:ea typeface="ＭＳ Ｐゴシック" charset="-128"/>
                <a:cs typeface="ＭＳ Ｐゴシック" charset="-128"/>
              </a:rPr>
              <a:t> </a:t>
            </a:r>
          </a:p>
          <a:p>
            <a:r>
              <a:rPr lang="en-GB">
                <a:ea typeface="ＭＳ Ｐゴシック" charset="-128"/>
                <a:cs typeface="ＭＳ Ｐゴシック" charset="-128"/>
              </a:rPr>
              <a:t>We've illustrated the idea of searching by image with a vase, but we could use the same system for other objects in CLAROS, such as sculpture. </a:t>
            </a:r>
          </a:p>
          <a:p>
            <a:r>
              <a:rPr lang="en-GB">
                <a:ea typeface="ＭＳ Ｐゴシック" charset="-128"/>
                <a:cs typeface="ＭＳ Ｐゴシック" charset="-128"/>
              </a:rPr>
              <a:t>To help Rheinhard with his half million images of classical sculpture Andrew and his team only need to compute a new type of image descriptor.</a:t>
            </a:r>
          </a:p>
          <a:p>
            <a:endParaRPr lang="en-GB">
              <a:ea typeface="ＭＳ Ｐゴシック" charset="-128"/>
              <a:cs typeface="ＭＳ Ｐゴシック" charset="-128"/>
            </a:endParaRPr>
          </a:p>
          <a:p>
            <a:r>
              <a:rPr lang="en-GB">
                <a:ea typeface="ＭＳ Ｐゴシック" charset="-128"/>
                <a:cs typeface="ＭＳ Ｐゴシック" charset="-128"/>
              </a:rPr>
              <a:t> It sounds simple but the technology is new and challenging.</a:t>
            </a:r>
          </a:p>
          <a:p>
            <a:endParaRPr lang="en-GB">
              <a:ea typeface="ＭＳ Ｐゴシック" charset="-128"/>
              <a:cs typeface="ＭＳ Ｐゴシック" charset="-128"/>
            </a:endParaRPr>
          </a:p>
          <a:p>
            <a:r>
              <a:rPr lang="en-GB">
                <a:ea typeface="ＭＳ Ｐゴシック" charset="-128"/>
                <a:cs typeface="ＭＳ Ｐゴシック" charset="-128"/>
              </a:rPr>
              <a:t>And why are we doing this? After all. I could have told you it was an amphora –neck in a fraction of a second! </a:t>
            </a:r>
          </a:p>
          <a:p>
            <a:endParaRPr lang="en-GB">
              <a:ea typeface="ＭＳ Ｐゴシック" charset="-128"/>
              <a:cs typeface="ＭＳ Ｐゴシック" charset="-128"/>
            </a:endParaRPr>
          </a:p>
          <a:p>
            <a:r>
              <a:rPr lang="en-GB">
                <a:ea typeface="ＭＳ Ｐゴシック" charset="-128"/>
                <a:cs typeface="ＭＳ Ｐゴシック" charset="-128"/>
              </a:rPr>
              <a:t>We are doing this primarily to broaden access: when there is no text in the search there are no language barriers. Anyone can search this way free and also be wholly from the constraints of the terminology that classical archaeologists have generated for centuries.</a:t>
            </a:r>
          </a:p>
          <a:p>
            <a:endParaRPr lang="en-GB">
              <a:ea typeface="ＭＳ Ｐゴシック" charset="-128"/>
              <a:cs typeface="ＭＳ Ｐゴシック" charset="-128"/>
            </a:endParaRPr>
          </a:p>
          <a:p>
            <a:r>
              <a:rPr lang="en-GB">
                <a:ea typeface="ＭＳ Ｐゴシック" charset="-128"/>
                <a:cs typeface="ＭＳ Ｐゴシック" charset="-128"/>
              </a:rPr>
              <a:t>Looking farther ahead I see the potential for a global registry of antiquities that will engage with the public. </a:t>
            </a:r>
          </a:p>
          <a:p>
            <a:endParaRPr lang="en-GB">
              <a:ea typeface="ＭＳ Ｐゴシック" charset="-128"/>
              <a:cs typeface="ＭＳ Ｐゴシック" charset="-128"/>
            </a:endParaRPr>
          </a:p>
          <a:p>
            <a:r>
              <a:rPr lang="en-GB">
                <a:ea typeface="ＭＳ Ｐゴシック" charset="-128"/>
                <a:cs typeface="ＭＳ Ｐゴシック" charset="-128"/>
              </a:rPr>
              <a:t>When a traveller, an excavator, a collector or a curator in a museum store sees an object and does not know what it is, he can upload it to CLAROS. An image recognition system can sort the sculpture from the pottery, the gems from the bronzes, and send each type of object to the centre where it is studied – for example, the sculpture to Cologne, the pottery and gems to Oxford. We identify the object, give it a unique record number and upload it to CLAROS where every one can see it. </a:t>
            </a:r>
          </a:p>
          <a:p>
            <a:endParaRPr lang="en-GB">
              <a:ea typeface="ＭＳ Ｐゴシック" charset="-128"/>
              <a:cs typeface="ＭＳ Ｐゴシック" charset="-128"/>
            </a:endParaRPr>
          </a:p>
          <a:p>
            <a:r>
              <a:rPr lang="en-GB">
                <a:ea typeface="ＭＳ Ｐゴシック" charset="-128"/>
                <a:cs typeface="ＭＳ Ｐゴシック" charset="-128"/>
              </a:rPr>
              <a:t>This will greatly stimulate academic research.</a:t>
            </a:r>
          </a:p>
          <a:p>
            <a:pPr>
              <a:spcBef>
                <a:spcPts val="450"/>
              </a:spcBef>
            </a:pPr>
            <a:endParaRPr lang="en-GB">
              <a:ea typeface="ＭＳ Ｐゴシック" charset="-128"/>
              <a:cs typeface="ＭＳ Ｐゴシック" charset="-128"/>
            </a:endParaRPr>
          </a:p>
        </p:txBody>
      </p:sp>
      <p:sp>
        <p:nvSpPr>
          <p:cNvPr id="73733" name="Text Box 3"/>
          <p:cNvSpPr txBox="1">
            <a:spLocks noChangeArrowheads="1"/>
          </p:cNvSpPr>
          <p:nvPr/>
        </p:nvSpPr>
        <p:spPr bwMode="auto">
          <a:xfrm>
            <a:off x="3886200" y="8686800"/>
            <a:ext cx="2971800" cy="457200"/>
          </a:xfrm>
          <a:prstGeom prst="rect">
            <a:avLst/>
          </a:prstGeom>
          <a:noFill/>
          <a:ln w="9525">
            <a:noFill/>
            <a:round/>
            <a:headEnd/>
            <a:tailEnd/>
          </a:ln>
        </p:spPr>
        <p:txBody>
          <a:bodyPr lIns="90000" tIns="46800" rIns="90000" bIns="46800" anchor="b">
            <a:prstTxWarp prst="textNoShape">
              <a:avLst/>
            </a:prstTxWarp>
          </a:bodyPr>
          <a:lstStyle/>
          <a:p>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3C941557-FDA3-3D4F-932A-F4A8F6E5696F}" type="slidenum">
              <a:rPr lang="en-US" sz="1200">
                <a:solidFill>
                  <a:srgbClr val="000000"/>
                </a:solidFill>
              </a:rPr>
              <a:pPr alg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29</a:t>
            </a:fld>
            <a:endParaRPr lang="en-US" sz="1200">
              <a:solidFill>
                <a:srgbClr val="000000"/>
              </a:solidFill>
            </a:endParaRPr>
          </a:p>
        </p:txBody>
      </p:sp>
      <p:sp>
        <p:nvSpPr>
          <p:cNvPr id="73734" name="Rectangle 5"/>
          <p:cNvSpPr>
            <a:spLocks noGrp="1" noChangeArrowheads="1" noTextEdit="1"/>
          </p:cNvSpPr>
          <p:nvPr>
            <p:ph type="sldImg"/>
          </p:nvPr>
        </p:nvSpPr>
        <p:spPr>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r>
              <a:rPr lang="en-GB">
                <a:ea typeface="ＭＳ Ｐゴシック" charset="-128"/>
                <a:cs typeface="ＭＳ Ｐゴシック" charset="-128"/>
              </a:rPr>
              <a:t>Yorick says something like this …</a:t>
            </a:r>
          </a:p>
          <a:p>
            <a:endParaRPr lang="en-GB">
              <a:ea typeface="ＭＳ Ｐゴシック" charset="-128"/>
              <a:cs typeface="ＭＳ Ｐゴシック" charset="-128"/>
            </a:endParaRPr>
          </a:p>
          <a:p>
            <a:r>
              <a:rPr lang="en-GB">
                <a:ea typeface="ＭＳ Ｐゴシック" charset="-128"/>
                <a:cs typeface="ＭＳ Ｐゴシック" charset="-128"/>
              </a:rPr>
              <a:t>The image recognition system for pottery works now. We hope to implement the sculpture within a year or so. </a:t>
            </a:r>
          </a:p>
          <a:p>
            <a:endParaRPr lang="en-GB">
              <a:ea typeface="ＭＳ Ｐゴシック" charset="-128"/>
              <a:cs typeface="ＭＳ Ｐゴシック" charset="-128"/>
            </a:endParaRPr>
          </a:p>
          <a:p>
            <a:r>
              <a:rPr lang="en-GB">
                <a:ea typeface="ＭＳ Ｐゴシック" charset="-128"/>
                <a:cs typeface="ＭＳ Ｐゴシック" charset="-128"/>
              </a:rPr>
              <a:t>Another thing we would like to do soon s introduce artificial intelligence.</a:t>
            </a:r>
            <a:endParaRPr lang="en-US">
              <a:ea typeface="ＭＳ Ｐゴシック" charset="-128"/>
              <a:cs typeface="ＭＳ Ｐゴシック" charset="-128"/>
            </a:endParaRPr>
          </a:p>
          <a:p>
            <a:r>
              <a:rPr lang="en-GB">
                <a:ea typeface="ＭＳ Ｐゴシック" charset="-128"/>
                <a:cs typeface="ＭＳ Ｐゴシック" charset="-128"/>
              </a:rPr>
              <a:t>….</a:t>
            </a:r>
          </a:p>
          <a:p>
            <a:endParaRPr lang="en-GB">
              <a:ea typeface="ＭＳ Ｐゴシック" charset="-128"/>
              <a:cs typeface="ＭＳ Ｐゴシック" charset="-128"/>
            </a:endParaRPr>
          </a:p>
          <a:p>
            <a:endParaRPr lang="en-GB">
              <a:ea typeface="ＭＳ Ｐゴシック" charset="-128"/>
              <a:cs typeface="ＭＳ Ｐゴシック" charset="-128"/>
            </a:endParaRPr>
          </a:p>
          <a:p>
            <a:r>
              <a:rPr lang="en-GB">
                <a:ea typeface="ＭＳ Ｐゴシック" charset="-128"/>
                <a:cs typeface="ＭＳ Ｐゴシック" charset="-128"/>
              </a:rPr>
              <a:t>Our subject is intellectually so rich it can seem to be inaccessible to those who have not had a classical education. Yorick and I think a companion could be helpful. Yorick chose the 18</a:t>
            </a:r>
            <a:r>
              <a:rPr lang="en-GB" baseline="30000">
                <a:ea typeface="ＭＳ Ｐゴシック" charset="-128"/>
                <a:cs typeface="ＭＳ Ｐゴシック" charset="-128"/>
              </a:rPr>
              <a:t>th</a:t>
            </a:r>
            <a:r>
              <a:rPr lang="en-GB">
                <a:ea typeface="ＭＳ Ｐゴシック" charset="-128"/>
                <a:cs typeface="ＭＳ Ｐゴシック" charset="-128"/>
              </a:rPr>
              <a:t>-century painting to express the concept of a companion.</a:t>
            </a:r>
          </a:p>
          <a:p>
            <a:endParaRPr lang="en-GB">
              <a:ea typeface="ＭＳ Ｐゴシック" charset="-128"/>
              <a:cs typeface="ＭＳ Ｐゴシック" charset="-128"/>
            </a:endParaRPr>
          </a:p>
        </p:txBody>
      </p:sp>
      <p:sp>
        <p:nvSpPr>
          <p:cNvPr id="75780" name="Slide Number Placeholder 3"/>
          <p:cNvSpPr>
            <a:spLocks noGrp="1"/>
          </p:cNvSpPr>
          <p:nvPr>
            <p:ph type="sldNum" sz="quarter" idx="5"/>
          </p:nvPr>
        </p:nvSpPr>
        <p:spPr>
          <a:noFill/>
        </p:spPr>
        <p:txBody>
          <a:bodyPr/>
          <a:lstStyle/>
          <a:p>
            <a:fld id="{80966358-D469-544C-9ED2-9A6040DAC2A5}" type="slidenum">
              <a:rPr lang="en-US"/>
              <a:pPr/>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p:spPr>
        <p:txBody>
          <a:bodyPr/>
          <a:lstStyle/>
          <a:p>
            <a:endParaRPr lang="en-GB">
              <a:ea typeface="ＭＳ Ｐゴシック" charset="-128"/>
              <a:cs typeface="ＭＳ Ｐゴシック" charset="-128"/>
            </a:endParaRPr>
          </a:p>
          <a:p>
            <a:endParaRPr lang="en-GB">
              <a:ea typeface="ＭＳ Ｐゴシック" charset="-128"/>
              <a:cs typeface="ＭＳ Ｐゴシック" charset="-128"/>
            </a:endParaRPr>
          </a:p>
          <a:p>
            <a:r>
              <a:rPr lang="en-GB">
                <a:ea typeface="ＭＳ Ｐゴシック" charset="-128"/>
                <a:cs typeface="ＭＳ Ｐゴシック" charset="-128"/>
              </a:rPr>
              <a:t>When many of us find an unfamiliar term we go to the web. </a:t>
            </a:r>
          </a:p>
          <a:p>
            <a:r>
              <a:rPr lang="en-GB">
                <a:ea typeface="ＭＳ Ｐゴシック" charset="-128"/>
                <a:cs typeface="ＭＳ Ｐゴシック" charset="-128"/>
              </a:rPr>
              <a:t>You might look for the term CLAROS in Wikipedia . You will find that CLAROS is an ancient Greek archaeological site on the western coast of modern Turkey. This area  was settled by Greeks from the 2</a:t>
            </a:r>
            <a:r>
              <a:rPr lang="en-GB" baseline="30000">
                <a:ea typeface="ＭＳ Ｐゴシック" charset="-128"/>
                <a:cs typeface="ＭＳ Ｐゴシック" charset="-128"/>
              </a:rPr>
              <a:t>nd</a:t>
            </a:r>
            <a:r>
              <a:rPr lang="en-GB">
                <a:ea typeface="ＭＳ Ｐゴシック" charset="-128"/>
                <a:cs typeface="ＭＳ Ｐゴシック" charset="-128"/>
              </a:rPr>
              <a:t> millennium BC and in classical times the Greek city of Claros had a famous oracle.</a:t>
            </a:r>
          </a:p>
          <a:p>
            <a:r>
              <a:rPr lang="en-GB">
                <a:ea typeface="ＭＳ Ｐゴシック" charset="-128"/>
                <a:cs typeface="ＭＳ Ｐゴシック" charset="-128"/>
              </a:rPr>
              <a:t>We might like to think that the prophetic powers of Claros bode well for our ground-breaking ICT project!  </a:t>
            </a:r>
            <a:endParaRPr lang="en-US">
              <a:ea typeface="ＭＳ Ｐゴシック" charset="-128"/>
              <a:cs typeface="ＭＳ Ｐゴシック" charset="-128"/>
            </a:endParaRPr>
          </a:p>
        </p:txBody>
      </p:sp>
      <p:sp>
        <p:nvSpPr>
          <p:cNvPr id="21508" name="Slide Number Placeholder 3"/>
          <p:cNvSpPr>
            <a:spLocks noGrp="1"/>
          </p:cNvSpPr>
          <p:nvPr>
            <p:ph type="sldNum" sz="quarter" idx="5"/>
          </p:nvPr>
        </p:nvSpPr>
        <p:spPr>
          <a:noFill/>
        </p:spPr>
        <p:txBody>
          <a:bodyPr/>
          <a:lstStyle/>
          <a:p>
            <a:fld id="{9B1734A9-2704-5A41-8953-71A11753B3A3}" type="slidenum">
              <a:rPr lang="en-US"/>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p:spPr>
        <p:txBody>
          <a:bodyPr/>
          <a:lstStyle/>
          <a:p>
            <a:pPr eaLnBrk="1" hangingPunct="1"/>
            <a:r>
              <a:rPr lang="en-GB">
                <a:ea typeface="ＭＳ Ｐゴシック" charset="-128"/>
                <a:cs typeface="ＭＳ Ｐゴシック" charset="-128"/>
              </a:rPr>
              <a:t>ditto</a:t>
            </a:r>
            <a:endParaRPr lang="en-US">
              <a:ea typeface="ＭＳ Ｐゴシック" charset="-128"/>
              <a:cs typeface="ＭＳ Ｐゴシック" charset="-128"/>
            </a:endParaRPr>
          </a:p>
          <a:p>
            <a:pPr eaLnBrk="1" hangingPunct="1"/>
            <a:endParaRPr lang="en-US">
              <a:ea typeface="ＭＳ Ｐゴシック" charset="-128"/>
              <a:cs typeface="ＭＳ Ｐゴシック" charset="-128"/>
            </a:endParaRPr>
          </a:p>
          <a:p>
            <a:pPr eaLnBrk="1" hangingPunct="1"/>
            <a:r>
              <a:rPr lang="en-US">
                <a:ea typeface="ＭＳ Ｐゴシック" charset="-128"/>
                <a:cs typeface="ＭＳ Ｐゴシック" charset="-128"/>
              </a:rPr>
              <a:t>A four-year EU-funded project to develop an ‘agent’ to reside on your computer, and learn about you and your preferences, to help you to access the internet more efficiently and more easily……………..</a:t>
            </a:r>
          </a:p>
          <a:p>
            <a:pPr eaLnBrk="1" hangingPunct="1"/>
            <a:endParaRPr lang="en-US">
              <a:ea typeface="ＭＳ Ｐゴシック" charset="-128"/>
              <a:cs typeface="ＭＳ Ｐゴシック" charset="-128"/>
            </a:endParaRPr>
          </a:p>
          <a:p>
            <a:pPr eaLnBrk="1" hangingPunct="1"/>
            <a:r>
              <a:rPr lang="en-US">
                <a:ea typeface="ＭＳ Ｐゴシック" charset="-128"/>
                <a:cs typeface="ＭＳ Ｐゴシック" charset="-128"/>
              </a:rPr>
              <a:t>The Companion is not a robot and it does not need a specific platform. It can reside in your computer or mobile phone. </a:t>
            </a:r>
          </a:p>
          <a:p>
            <a:pPr eaLnBrk="1" hangingPunct="1"/>
            <a:endParaRPr lang="en-US">
              <a:ea typeface="ＭＳ Ｐゴシック" charset="-128"/>
              <a:cs typeface="ＭＳ Ｐゴシック" charset="-128"/>
            </a:endParaRPr>
          </a:p>
          <a:p>
            <a:pPr eaLnBrk="1" hangingPunct="1"/>
            <a:r>
              <a:rPr lang="en-US">
                <a:ea typeface="ＭＳ Ｐゴシック" charset="-128"/>
                <a:cs typeface="ＭＳ Ｐゴシック" charset="-128"/>
              </a:rPr>
              <a:t>It learns about you and your preferences and it retains this information in its memory. That enables it to learn more about you the more you search. It can then automatically – without your intervention - extract information from anywhere on the web that it relevant – whether it is a text record or an image. </a:t>
            </a:r>
          </a:p>
          <a:p>
            <a:pPr eaLnBrk="1" hangingPunct="1"/>
            <a:endParaRPr lang="en-US">
              <a:ea typeface="ＭＳ Ｐゴシック" charset="-128"/>
              <a:cs typeface="ＭＳ Ｐゴシック" charset="-128"/>
            </a:endParaRPr>
          </a:p>
          <a:p>
            <a:pPr eaLnBrk="1" hangingPunct="1"/>
            <a:r>
              <a:rPr lang="en-US">
                <a:ea typeface="ＭＳ Ｐゴシック" charset="-128"/>
                <a:cs typeface="ＭＳ Ｐゴシック" charset="-128"/>
              </a:rPr>
              <a:t>In the EU project, which is targeted at Europe’s aging population, it uses common data stores such as Facebook or Wikipedia. </a:t>
            </a:r>
          </a:p>
          <a:p>
            <a:pPr eaLnBrk="1" hangingPunct="1"/>
            <a:r>
              <a:rPr lang="en-US">
                <a:ea typeface="ＭＳ Ｐゴシック" charset="-128"/>
                <a:cs typeface="ＭＳ Ｐゴシック" charset="-128"/>
              </a:rPr>
              <a:t> </a:t>
            </a:r>
          </a:p>
        </p:txBody>
      </p:sp>
      <p:sp>
        <p:nvSpPr>
          <p:cNvPr id="77828" name="Slide Number Placeholder 3"/>
          <p:cNvSpPr>
            <a:spLocks noGrp="1"/>
          </p:cNvSpPr>
          <p:nvPr>
            <p:ph type="sldNum" sz="quarter" idx="5"/>
          </p:nvPr>
        </p:nvSpPr>
        <p:spPr>
          <a:noFill/>
        </p:spPr>
        <p:txBody>
          <a:bodyPr/>
          <a:lstStyle/>
          <a:p>
            <a:fld id="{70C97AC4-EB87-D043-A552-DFDCC9FA7985}" type="slidenum">
              <a:rPr lang="en-US"/>
              <a:pPr/>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p:spPr>
        <p:txBody>
          <a:bodyPr/>
          <a:lstStyle/>
          <a:p>
            <a:r>
              <a:rPr lang="en-GB">
                <a:ea typeface="ＭＳ Ｐゴシック" charset="-128"/>
                <a:cs typeface="ＭＳ Ｐゴシック" charset="-128"/>
              </a:rPr>
              <a:t>ditto</a:t>
            </a:r>
          </a:p>
          <a:p>
            <a:endParaRPr lang="en-GB">
              <a:ea typeface="ＭＳ Ｐゴシック" charset="-128"/>
              <a:cs typeface="ＭＳ Ｐゴシック" charset="-128"/>
            </a:endParaRPr>
          </a:p>
          <a:p>
            <a:endParaRPr lang="en-GB">
              <a:ea typeface="ＭＳ Ｐゴシック" charset="-128"/>
              <a:cs typeface="ＭＳ Ｐゴシック" charset="-128"/>
            </a:endParaRPr>
          </a:p>
          <a:p>
            <a:r>
              <a:rPr lang="en-GB">
                <a:ea typeface="ＭＳ Ｐゴシック" charset="-128"/>
                <a:cs typeface="ＭＳ Ｐゴシック" charset="-128"/>
              </a:rPr>
              <a:t>The 16</a:t>
            </a:r>
            <a:r>
              <a:rPr lang="en-GB" baseline="30000">
                <a:ea typeface="ＭＳ Ｐゴシック" charset="-128"/>
                <a:cs typeface="ＭＳ Ｐゴシック" charset="-128"/>
              </a:rPr>
              <a:t>th</a:t>
            </a:r>
            <a:r>
              <a:rPr lang="en-GB">
                <a:ea typeface="ＭＳ Ｐゴシック" charset="-128"/>
                <a:cs typeface="ＭＳ Ｐゴシック" charset="-128"/>
              </a:rPr>
              <a:t> c Medicean court lady is now holding a 21</a:t>
            </a:r>
            <a:r>
              <a:rPr lang="en-GB" baseline="30000">
                <a:ea typeface="ＭＳ Ｐゴシック" charset="-128"/>
                <a:cs typeface="ＭＳ Ｐゴシック" charset="-128"/>
              </a:rPr>
              <a:t>st</a:t>
            </a:r>
            <a:r>
              <a:rPr lang="en-GB">
                <a:ea typeface="ＭＳ Ｐゴシック" charset="-128"/>
                <a:cs typeface="ＭＳ Ｐゴシック" charset="-128"/>
              </a:rPr>
              <a:t> c robotic dog. In the EU project the companion is an avatar - a small white dog with very large blue eyes and a big brown wig. I thought FIEC needed something more tasteful!</a:t>
            </a:r>
          </a:p>
          <a:p>
            <a:endParaRPr lang="en-GB">
              <a:ea typeface="ＭＳ Ｐゴシック" charset="-128"/>
              <a:cs typeface="ＭＳ Ｐゴシック" charset="-128"/>
            </a:endParaRPr>
          </a:p>
          <a:p>
            <a:r>
              <a:rPr lang="en-GB">
                <a:ea typeface="ＭＳ Ｐゴシック" charset="-128"/>
                <a:cs typeface="ＭＳ Ｐゴシック" charset="-128"/>
              </a:rPr>
              <a:t>…….</a:t>
            </a:r>
          </a:p>
          <a:p>
            <a:endParaRPr lang="en-GB">
              <a:ea typeface="ＭＳ Ｐゴシック" charset="-128"/>
              <a:cs typeface="ＭＳ Ｐゴシック" charset="-128"/>
            </a:endParaRPr>
          </a:p>
          <a:p>
            <a:r>
              <a:rPr lang="en-GB">
                <a:ea typeface="ＭＳ Ｐゴシック" charset="-128"/>
                <a:cs typeface="ＭＳ Ｐゴシック" charset="-128"/>
              </a:rPr>
              <a:t>Remembering Dante in the Divine Comedy, he chose Virgil.</a:t>
            </a:r>
          </a:p>
        </p:txBody>
      </p:sp>
      <p:sp>
        <p:nvSpPr>
          <p:cNvPr id="79876" name="Slide Number Placeholder 3"/>
          <p:cNvSpPr>
            <a:spLocks noGrp="1"/>
          </p:cNvSpPr>
          <p:nvPr>
            <p:ph type="sldNum" sz="quarter" idx="5"/>
          </p:nvPr>
        </p:nvSpPr>
        <p:spPr>
          <a:noFill/>
        </p:spPr>
        <p:txBody>
          <a:bodyPr/>
          <a:lstStyle/>
          <a:p>
            <a:fld id="{1C35F158-9CF3-A547-A58D-3B9C4B8560B8}" type="slidenum">
              <a:rPr lang="en-US"/>
              <a:pPr/>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p:spPr>
        <p:txBody>
          <a:bodyPr/>
          <a:lstStyle/>
          <a:p>
            <a:r>
              <a:rPr lang="en-GB">
                <a:ea typeface="ＭＳ Ｐゴシック" charset="-128"/>
                <a:cs typeface="ＭＳ Ｐゴシック" charset="-128"/>
              </a:rPr>
              <a:t>Virgil video here</a:t>
            </a:r>
          </a:p>
        </p:txBody>
      </p:sp>
      <p:sp>
        <p:nvSpPr>
          <p:cNvPr id="81924" name="Slide Number Placeholder 3"/>
          <p:cNvSpPr>
            <a:spLocks noGrp="1"/>
          </p:cNvSpPr>
          <p:nvPr>
            <p:ph type="sldNum" sz="quarter" idx="5"/>
          </p:nvPr>
        </p:nvSpPr>
        <p:spPr>
          <a:noFill/>
        </p:spPr>
        <p:txBody>
          <a:bodyPr/>
          <a:lstStyle/>
          <a:p>
            <a:fld id="{F63079F9-D326-3948-A566-3FD2039FDFEB}" type="slidenum">
              <a:rPr lang="en-US"/>
              <a:pPr/>
              <a:t>33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7F51E9D7-21CF-ED4D-94DB-2A9F223ACF24}" type="slidenum">
              <a:rPr lang="en-US"/>
              <a:pPr/>
              <a:t>34</a:t>
            </a:fld>
            <a:endParaRPr lang="en-US"/>
          </a:p>
        </p:txBody>
      </p:sp>
      <p:sp>
        <p:nvSpPr>
          <p:cNvPr id="83971" name="Rectangle 2"/>
          <p:cNvSpPr>
            <a:spLocks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r>
              <a:rPr lang="en-US">
                <a:ea typeface="ＭＳ Ｐゴシック" charset="-128"/>
                <a:cs typeface="ＭＳ Ｐゴシック" charset="-128"/>
              </a:rPr>
              <a:t>I return for conclusion</a:t>
            </a:r>
          </a:p>
          <a:p>
            <a:pPr eaLnBrk="1" hangingPunct="1"/>
            <a:endParaRPr lang="en-US">
              <a:ea typeface="ＭＳ Ｐゴシック" charset="-128"/>
              <a:cs typeface="ＭＳ Ｐゴシック" charset="-128"/>
            </a:endParaRPr>
          </a:p>
          <a:p>
            <a:pPr eaLnBrk="1" hangingPunct="1"/>
            <a:endParaRPr lang="en-US">
              <a:ea typeface="ＭＳ Ｐゴシック" charset="-128"/>
              <a:cs typeface="ＭＳ Ｐゴシック" charset="-128"/>
            </a:endParaRPr>
          </a:p>
          <a:p>
            <a:pPr eaLnBrk="1" hangingPunct="1"/>
            <a:r>
              <a:rPr lang="en-US">
                <a:ea typeface="ＭＳ Ｐゴシック" charset="-128"/>
                <a:cs typeface="ＭＳ Ｐゴシック" charset="-128"/>
              </a:rPr>
              <a:t>If Virgil has unsettled some of you, I can assure all of you that he has a very serious academic purpose. </a:t>
            </a:r>
          </a:p>
          <a:p>
            <a:pPr eaLnBrk="1" hangingPunct="1"/>
            <a:endParaRPr lang="en-US">
              <a:ea typeface="ＭＳ Ｐゴシック" charset="-128"/>
              <a:cs typeface="ＭＳ Ｐゴシック" charset="-128"/>
            </a:endParaRPr>
          </a:p>
          <a:p>
            <a:pPr eaLnBrk="1" hangingPunct="1"/>
            <a:r>
              <a:rPr lang="en-US">
                <a:ea typeface="ＭＳ Ｐゴシック" charset="-128"/>
                <a:cs typeface="ＭＳ Ｐゴシック" charset="-128"/>
              </a:rPr>
              <a:t>A Classical Companion could extract data from anywhere on the web automatically without the user’s intervention. He could accompany a scholar to museums or archaeological sites, but its greatest potential probably lies in making our subject accessible to anyone anywhere.</a:t>
            </a:r>
          </a:p>
          <a:p>
            <a:pPr eaLnBrk="1" hangingPunct="1"/>
            <a:endParaRPr lang="en-US">
              <a:ea typeface="ＭＳ Ｐゴシック" charset="-128"/>
              <a:cs typeface="ＭＳ Ｐゴシック" charset="-128"/>
            </a:endParaRPr>
          </a:p>
          <a:p>
            <a:pPr eaLnBrk="1" hangingPunct="1"/>
            <a:r>
              <a:rPr lang="en-US">
                <a:ea typeface="ＭＳ Ｐゴシック" charset="-128"/>
                <a:cs typeface="ＭＳ Ｐゴシック" charset="-128"/>
              </a:rPr>
              <a:t>Since Human Language Technology already enables voice recognition in many languages the Companion could help us to cross language barriers.</a:t>
            </a:r>
          </a:p>
          <a:p>
            <a:pPr eaLnBrk="1" hangingPunct="1"/>
            <a:endParaRPr lang="en-US">
              <a:ea typeface="ＭＳ Ｐゴシック" charset="-128"/>
              <a:cs typeface="ＭＳ Ｐゴシック" charset="-128"/>
            </a:endParaRPr>
          </a:p>
          <a:p>
            <a:pPr eaLnBrk="1" hangingPunct="1"/>
            <a:r>
              <a:rPr lang="en-US">
                <a:ea typeface="ＭＳ Ｐゴシック" charset="-128"/>
                <a:cs typeface="ＭＳ Ｐゴシック" charset="-128"/>
              </a:rPr>
              <a:t>If you found an avatar  Companion tedious, he/his knowledge base could be transformed into text at the bottom of your screen.</a:t>
            </a:r>
          </a:p>
          <a:p>
            <a:pPr eaLnBrk="1" hangingPunct="1"/>
            <a:endParaRPr lang="en-US">
              <a:ea typeface="ＭＳ Ｐゴシック" charset="-128"/>
              <a:cs typeface="ＭＳ Ｐゴシック" charset="-128"/>
            </a:endParaRPr>
          </a:p>
          <a:p>
            <a:pPr eaLnBrk="1" hangingPunct="1"/>
            <a:r>
              <a:rPr lang="en-US">
                <a:ea typeface="ＭＳ Ｐゴシック" charset="-128"/>
                <a:cs typeface="ＭＳ Ｐゴシック" charset="-128"/>
              </a:rPr>
              <a:t>And if Wikipedia and Facebook fill you with horror, please remember that at the outset CLAROS will have more than 2 million classical records and images, and that there are any other scholarly resources on the web, such as TLG, Perseus, etc. from which data could be automatically extracted.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p:spPr>
        <p:txBody>
          <a:bodyPr/>
          <a:lstStyle/>
          <a:p>
            <a:r>
              <a:rPr lang="en-US">
                <a:ea typeface="ＭＳ Ｐゴシック" charset="-128"/>
                <a:cs typeface="ＭＳ Ｐゴシック" charset="-128"/>
              </a:rPr>
              <a:t>In conclusion, if we want subjects we love to have a future we must, of course, advance scholarship, but we must also make them accessible to the public in ways they can understand. In today’s world we must attract people’s interest and must sustain it. Technology can help us to fire the imagination, inspire learning and promote the scholarship. </a:t>
            </a:r>
          </a:p>
          <a:p>
            <a:endParaRPr lang="en-GB">
              <a:ea typeface="ＭＳ Ｐゴシック" charset="-128"/>
              <a:cs typeface="ＭＳ Ｐゴシック" charset="-128"/>
            </a:endParaRPr>
          </a:p>
        </p:txBody>
      </p:sp>
      <p:sp>
        <p:nvSpPr>
          <p:cNvPr id="86020" name="Slide Number Placeholder 3"/>
          <p:cNvSpPr>
            <a:spLocks noGrp="1"/>
          </p:cNvSpPr>
          <p:nvPr>
            <p:ph type="sldNum" sz="quarter" idx="5"/>
          </p:nvPr>
        </p:nvSpPr>
        <p:spPr>
          <a:noFill/>
        </p:spPr>
        <p:txBody>
          <a:bodyPr/>
          <a:lstStyle/>
          <a:p>
            <a:fld id="{0CFB6CA7-7D25-DC4E-99C8-04C1D508AB45}" type="slidenum">
              <a:rPr lang="en-US"/>
              <a:pPr/>
              <a:t>35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p:spPr>
        <p:txBody>
          <a:bodyPr/>
          <a:lstStyle/>
          <a:p>
            <a:r>
              <a:rPr lang="en-GB">
                <a:ea typeface="ＭＳ Ｐゴシック" charset="-128"/>
                <a:cs typeface="ＭＳ Ｐゴシック" charset="-128"/>
              </a:rPr>
              <a:t>In fact, the ancient site and its famous oracle had nothing to do with our choice of the name.</a:t>
            </a:r>
          </a:p>
          <a:p>
            <a:r>
              <a:rPr lang="en-GB">
                <a:ea typeface="ＭＳ Ｐゴシック" charset="-128"/>
                <a:cs typeface="ＭＳ Ｐゴシック" charset="-128"/>
              </a:rPr>
              <a:t>We needed an  acronym for Classical Art  Research Online Services – a name we had already chosen for the Beazley Archive’s new role as the University of Oxford’s Classical Art Research Centre.  </a:t>
            </a:r>
          </a:p>
          <a:p>
            <a:endParaRPr lang="en-GB">
              <a:ea typeface="ＭＳ Ｐゴシック" charset="-128"/>
              <a:cs typeface="ＭＳ Ｐゴシック" charset="-128"/>
            </a:endParaRPr>
          </a:p>
          <a:p>
            <a:r>
              <a:rPr lang="en-GB">
                <a:ea typeface="ＭＳ Ｐゴシック" charset="-128"/>
                <a:cs typeface="ＭＳ Ｐゴシック" charset="-128"/>
              </a:rPr>
              <a:t>CLAROS is best described as an international collaborative research initiative. It is led by Oxford but works closely with colleagues on the continent. It engages actively in research in two fields – classical antiquity and ICT.</a:t>
            </a:r>
          </a:p>
          <a:p>
            <a:endParaRPr lang="en-GB">
              <a:ea typeface="ＭＳ Ｐゴシック" charset="-128"/>
              <a:cs typeface="ＭＳ Ｐゴシック" charset="-128"/>
            </a:endParaRPr>
          </a:p>
          <a:p>
            <a:r>
              <a:rPr lang="en-GB">
                <a:ea typeface="ＭＳ Ｐゴシック" charset="-128"/>
                <a:cs typeface="ＭＳ Ｐゴシック" charset="-128"/>
              </a:rPr>
              <a:t>The Vision for CLAROS can be traced back to the Beazley Archive’s participation in EU R&amp;D projects in telecommunications in the 1990s.</a:t>
            </a:r>
          </a:p>
          <a:p>
            <a:endParaRPr lang="en-GB">
              <a:ea typeface="ＭＳ Ｐゴシック" charset="-128"/>
              <a:cs typeface="ＭＳ Ｐゴシック" charset="-128"/>
            </a:endParaRPr>
          </a:p>
          <a:p>
            <a:r>
              <a:rPr lang="en-US">
                <a:ea typeface="ＭＳ Ｐゴシック" charset="-128"/>
                <a:cs typeface="ＭＳ Ｐゴシック" charset="-128"/>
              </a:rPr>
              <a:t> </a:t>
            </a:r>
          </a:p>
          <a:p>
            <a:endParaRPr lang="en-US">
              <a:ea typeface="ＭＳ Ｐゴシック" charset="-128"/>
              <a:cs typeface="ＭＳ Ｐゴシック" charset="-128"/>
            </a:endParaRPr>
          </a:p>
        </p:txBody>
      </p:sp>
      <p:sp>
        <p:nvSpPr>
          <p:cNvPr id="23556" name="Slide Number Placeholder 3"/>
          <p:cNvSpPr>
            <a:spLocks noGrp="1"/>
          </p:cNvSpPr>
          <p:nvPr>
            <p:ph type="sldNum" sz="quarter" idx="5"/>
          </p:nvPr>
        </p:nvSpPr>
        <p:spPr>
          <a:noFill/>
        </p:spPr>
        <p:txBody>
          <a:bodyPr/>
          <a:lstStyle/>
          <a:p>
            <a:fld id="{3F9EDC1B-A77C-B647-B368-0A023B717774}" type="slidenum">
              <a:rPr lang="en-US"/>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pPr eaLnBrk="1" hangingPunct="1">
              <a:spcBef>
                <a:spcPct val="0"/>
              </a:spcBef>
            </a:pPr>
            <a:r>
              <a:rPr lang="en-US">
                <a:ea typeface="ＭＳ Ｐゴシック" charset="-128"/>
                <a:cs typeface="ＭＳ Ｐゴシック" charset="-128"/>
              </a:rPr>
              <a:t>This international multi-disciplinary initiative is led by the Beazley Archive, from its new home, in the Ioannou School, adjacent to  its old home in the Ashmolean Museum. </a:t>
            </a:r>
          </a:p>
          <a:p>
            <a:pPr eaLnBrk="1" hangingPunct="1">
              <a:spcBef>
                <a:spcPct val="0"/>
              </a:spcBef>
            </a:pPr>
            <a:r>
              <a:rPr lang="en-US">
                <a:ea typeface="ＭＳ Ｐゴシック" charset="-128"/>
                <a:cs typeface="ＭＳ Ｐゴシック" charset="-128"/>
              </a:rPr>
              <a:t>The two 19</a:t>
            </a:r>
            <a:r>
              <a:rPr lang="en-US" baseline="30000">
                <a:ea typeface="ＭＳ Ｐゴシック" charset="-128"/>
                <a:cs typeface="ＭＳ Ｐゴシック" charset="-128"/>
              </a:rPr>
              <a:t>th</a:t>
            </a:r>
            <a:r>
              <a:rPr lang="en-US">
                <a:ea typeface="ＭＳ Ｐゴシック" charset="-128"/>
                <a:cs typeface="ＭＳ Ｐゴシック" charset="-128"/>
              </a:rPr>
              <a:t> century houses in the foreground, where you see the brickwork, were joined to a new building in the background. The Archive is on the top floor.</a:t>
            </a:r>
          </a:p>
          <a:p>
            <a:pPr eaLnBrk="1" hangingPunct="1">
              <a:spcBef>
                <a:spcPct val="0"/>
              </a:spcBef>
            </a:pPr>
            <a:endParaRPr lang="en-US">
              <a:ea typeface="ＭＳ Ｐゴシック" charset="-128"/>
              <a:cs typeface="ＭＳ Ｐゴシック" charset="-128"/>
            </a:endParaRPr>
          </a:p>
          <a:p>
            <a:pPr eaLnBrk="1" hangingPunct="1">
              <a:spcBef>
                <a:spcPct val="0"/>
              </a:spcBef>
            </a:pPr>
            <a:r>
              <a:rPr lang="en-US">
                <a:ea typeface="ＭＳ Ｐゴシック" charset="-128"/>
                <a:cs typeface="ＭＳ Ｐゴシック" charset="-128"/>
              </a:rPr>
              <a:t>The Archive collaborates with Classics, Archaeology, History of Art and Museums and Collections. It has always had strong links with international research centres.</a:t>
            </a:r>
          </a:p>
        </p:txBody>
      </p:sp>
      <p:sp>
        <p:nvSpPr>
          <p:cNvPr id="25604" name="Slide Number Placeholder 3"/>
          <p:cNvSpPr>
            <a:spLocks noGrp="1"/>
          </p:cNvSpPr>
          <p:nvPr>
            <p:ph type="sldNum" sz="quarter" idx="5"/>
          </p:nvPr>
        </p:nvSpPr>
        <p:spPr>
          <a:noFill/>
        </p:spPr>
        <p:txBody>
          <a:bodyPr/>
          <a:lstStyle/>
          <a:p>
            <a:fld id="{A93DC935-EC6C-3F42-975A-C020C3666D97}" type="slidenum">
              <a:rPr lang="en-US"/>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p:spPr>
        <p:txBody>
          <a:bodyPr/>
          <a:lstStyle/>
          <a:p>
            <a:r>
              <a:rPr lang="en-GB">
                <a:ea typeface="ＭＳ Ｐゴシック" charset="-128"/>
                <a:cs typeface="ＭＳ Ｐゴシック" charset="-128"/>
              </a:rPr>
              <a:t>The Beazley Archive site is the model for the CLAROS site. It was chosen by the University for presentation at the World Economic Summit at Davos this year as its best exemplar of broad dissemination of high value academic content.</a:t>
            </a:r>
          </a:p>
          <a:p>
            <a:endParaRPr lang="en-GB">
              <a:ea typeface="ＭＳ Ｐゴシック" charset="-128"/>
              <a:cs typeface="ＭＳ Ｐゴシック" charset="-128"/>
            </a:endParaRPr>
          </a:p>
          <a:p>
            <a:r>
              <a:rPr lang="en-GB">
                <a:ea typeface="ＭＳ Ｐゴシック" charset="-128"/>
                <a:cs typeface="ＭＳ Ｐゴシック" charset="-128"/>
              </a:rPr>
              <a:t>The site receives about 250,000 hits each day because it was designed to serve a broad public: Dictionary and Tools guide the non specialist, as do subject tabs for browsing by object type. The search box can find any type of information on the site. Scholars can go straight to the datasets.</a:t>
            </a:r>
          </a:p>
          <a:p>
            <a:endParaRPr lang="en-GB">
              <a:ea typeface="ＭＳ Ｐゴシック" charset="-128"/>
              <a:cs typeface="ＭＳ Ｐゴシック" charset="-128"/>
            </a:endParaRPr>
          </a:p>
          <a:p>
            <a:r>
              <a:rPr lang="en-GB">
                <a:ea typeface="ＭＳ Ｐゴシック" charset="-128"/>
                <a:cs typeface="ＭＳ Ｐゴシック" charset="-128"/>
              </a:rPr>
              <a:t>Public access to high level scholarship is fundamental to the CLAROS vision, as is the right of every content provider to his own IPR. In CLAROS the content provider’s data remain unchanged and the form of the parent web site remains unchanged.</a:t>
            </a:r>
          </a:p>
        </p:txBody>
      </p:sp>
      <p:sp>
        <p:nvSpPr>
          <p:cNvPr id="27652" name="Slide Number Placeholder 3"/>
          <p:cNvSpPr>
            <a:spLocks noGrp="1"/>
          </p:cNvSpPr>
          <p:nvPr>
            <p:ph type="sldNum" sz="quarter" idx="5"/>
          </p:nvPr>
        </p:nvSpPr>
        <p:spPr>
          <a:noFill/>
        </p:spPr>
        <p:txBody>
          <a:bodyPr/>
          <a:lstStyle/>
          <a:p>
            <a:fld id="{E84C0218-A82F-F24D-9405-A643D39ABE64}" type="slidenum">
              <a:rPr lang="en-US"/>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p:spPr>
        <p:txBody>
          <a:bodyPr/>
          <a:lstStyle/>
          <a:p>
            <a:endParaRPr lang="en-GB">
              <a:ea typeface="ＭＳ Ｐゴシック" charset="-128"/>
              <a:cs typeface="ＭＳ Ｐゴシック" charset="-128"/>
            </a:endParaRPr>
          </a:p>
          <a:p>
            <a:r>
              <a:rPr lang="en-GB">
                <a:ea typeface="ＭＳ Ｐゴシック" charset="-128"/>
                <a:cs typeface="ＭＳ Ｐゴシック" charset="-128"/>
              </a:rPr>
              <a:t>The arrival of the web in the mid 90s gave us a platform for delivering classical culture to anyone, anywhere, at any time. We could reach the international higher education community and the broad public, museums and libraries, schools and homes. </a:t>
            </a:r>
          </a:p>
          <a:p>
            <a:endParaRPr lang="en-GB">
              <a:ea typeface="ＭＳ Ｐゴシック" charset="-128"/>
              <a:cs typeface="ＭＳ Ｐゴシック" charset="-128"/>
            </a:endParaRPr>
          </a:p>
          <a:p>
            <a:r>
              <a:rPr lang="en-GB">
                <a:ea typeface="ＭＳ Ｐゴシック" charset="-128"/>
                <a:cs typeface="ＭＳ Ｐゴシック" charset="-128"/>
              </a:rPr>
              <a:t>By transferring the Archive’s web model to CLAROS the data of our colleagues listed on the left side of the Home Page can be delivered to many different types of users at the launch of the system. </a:t>
            </a:r>
          </a:p>
          <a:p>
            <a:endParaRPr lang="en-GB">
              <a:ea typeface="ＭＳ Ｐゴシック" charset="-128"/>
              <a:cs typeface="ＭＳ Ｐゴシック" charset="-128"/>
            </a:endParaRPr>
          </a:p>
          <a:p>
            <a:r>
              <a:rPr lang="en-GB">
                <a:ea typeface="ＭＳ Ｐゴシック" charset="-128"/>
                <a:cs typeface="ＭＳ Ｐゴシック" charset="-128"/>
              </a:rPr>
              <a:t>You will notice that one of our colleagues - the Lexicon of Greek Personal Names - is clearly not an art resource. Like the Beazley Archive it is an Oxford-based British Academy Major Research Project with an equally long track record of ICT development  - over 30 years.</a:t>
            </a:r>
          </a:p>
          <a:p>
            <a:r>
              <a:rPr lang="en-GB">
                <a:ea typeface="ＭＳ Ｐゴシック" charset="-128"/>
                <a:cs typeface="ＭＳ Ｐゴシック" charset="-128"/>
              </a:rPr>
              <a:t> </a:t>
            </a:r>
          </a:p>
          <a:p>
            <a:r>
              <a:rPr lang="en-GB">
                <a:ea typeface="ＭＳ Ｐゴシック" charset="-128"/>
                <a:cs typeface="ＭＳ Ｐゴシック" charset="-128"/>
              </a:rPr>
              <a:t>The Lexicon reminds users that classical art comes from literate societies. Since Greek names also appear on Greek art the two resources are complementary. Together we show how classical literature and art became the foundation of western culture, and we highlight the extraordinary richness of the university’s Faculty of Classics. </a:t>
            </a:r>
            <a:endParaRPr lang="en-US">
              <a:ea typeface="ＭＳ Ｐゴシック" charset="-128"/>
              <a:cs typeface="ＭＳ Ｐゴシック" charset="-128"/>
            </a:endParaRPr>
          </a:p>
        </p:txBody>
      </p:sp>
      <p:sp>
        <p:nvSpPr>
          <p:cNvPr id="29700" name="Slide Number Placeholder 3"/>
          <p:cNvSpPr>
            <a:spLocks noGrp="1"/>
          </p:cNvSpPr>
          <p:nvPr>
            <p:ph type="sldNum" sz="quarter" idx="5"/>
          </p:nvPr>
        </p:nvSpPr>
        <p:spPr>
          <a:noFill/>
        </p:spPr>
        <p:txBody>
          <a:bodyPr/>
          <a:lstStyle/>
          <a:p>
            <a:fld id="{52284675-2BD5-7F41-ADCE-0F86B5762F02}" type="slidenum">
              <a:rPr lang="en-US"/>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p:spPr>
        <p:txBody>
          <a:bodyPr/>
          <a:lstStyle/>
          <a:p>
            <a:r>
              <a:rPr lang="en-GB">
                <a:ea typeface="ＭＳ Ｐゴシック" charset="-128"/>
                <a:cs typeface="ＭＳ Ｐゴシック" charset="-128"/>
              </a:rPr>
              <a:t>The art of ancient Greece and Rome – sculpture, architecture, painting, pottery and gems, bronzes and terracottas - is known, collected and exhibited in the great museums of the world. </a:t>
            </a:r>
          </a:p>
          <a:p>
            <a:endParaRPr lang="en-GB">
              <a:ea typeface="ＭＳ Ｐゴシック" charset="-128"/>
              <a:cs typeface="ＭＳ Ｐゴシック" charset="-128"/>
            </a:endParaRPr>
          </a:p>
          <a:p>
            <a:r>
              <a:rPr lang="en-GB">
                <a:ea typeface="ＭＳ Ｐゴシック" charset="-128"/>
                <a:cs typeface="ＭＳ Ｐゴシック" charset="-128"/>
              </a:rPr>
              <a:t>The CLAROS colleagues have spent thirty years documenting objects held in these museums. We have effectively created online catalogues.</a:t>
            </a:r>
          </a:p>
          <a:p>
            <a:endParaRPr lang="en-GB">
              <a:ea typeface="ＭＳ Ｐゴシック" charset="-128"/>
              <a:cs typeface="ＭＳ Ｐゴシック" charset="-128"/>
            </a:endParaRPr>
          </a:p>
          <a:p>
            <a:r>
              <a:rPr lang="en-GB">
                <a:ea typeface="ＭＳ Ｐゴシック" charset="-128"/>
                <a:cs typeface="ＭＳ Ｐゴシック" charset="-128"/>
              </a:rPr>
              <a:t>Today CLAROS has more than two million records and images; and there are many more to add.</a:t>
            </a:r>
          </a:p>
          <a:p>
            <a:r>
              <a:rPr lang="en-GB">
                <a:ea typeface="ＭＳ Ｐゴシック" charset="-128"/>
                <a:cs typeface="ＭＳ Ｐゴシック" charset="-128"/>
              </a:rPr>
              <a:t>We began with established world leaders in electronic documentation and with Open Source software recognised by the International Standard Organisation.</a:t>
            </a:r>
          </a:p>
          <a:p>
            <a:r>
              <a:rPr lang="en-GB">
                <a:ea typeface="ＭＳ Ｐゴシック" charset="-128"/>
                <a:cs typeface="ＭＳ Ｐゴシック" charset="-128"/>
              </a:rPr>
              <a:t>That enabled us to build a platform for future development that was understood and valued globally.</a:t>
            </a:r>
          </a:p>
          <a:p>
            <a:r>
              <a:rPr lang="en-GB">
                <a:ea typeface="ＭＳ Ｐゴシック" charset="-128"/>
                <a:cs typeface="ＭＳ Ｐゴシック" charset="-128"/>
              </a:rPr>
              <a:t>CLAROS will welcome new institutional members with sizeable datasets and it will engage with the public. </a:t>
            </a:r>
          </a:p>
        </p:txBody>
      </p:sp>
      <p:sp>
        <p:nvSpPr>
          <p:cNvPr id="31748" name="Slide Number Placeholder 3"/>
          <p:cNvSpPr>
            <a:spLocks noGrp="1"/>
          </p:cNvSpPr>
          <p:nvPr>
            <p:ph type="sldNum" sz="quarter" idx="5"/>
          </p:nvPr>
        </p:nvSpPr>
        <p:spPr>
          <a:noFill/>
        </p:spPr>
        <p:txBody>
          <a:bodyPr/>
          <a:lstStyle/>
          <a:p>
            <a:fld id="{D81DF7B0-3A50-E244-AF4F-5240C46EC01E}" type="slidenum">
              <a:rPr lang="en-US"/>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p:spPr>
        <p:txBody>
          <a:bodyPr/>
          <a:lstStyle/>
          <a:p>
            <a:r>
              <a:rPr lang="en-GB">
                <a:ea typeface="ＭＳ Ｐゴシック" charset="-128"/>
                <a:cs typeface="ＭＳ Ｐゴシック" charset="-128"/>
              </a:rPr>
              <a:t>CLAROS virtually integrates the digital assets of the content providers on the left.</a:t>
            </a:r>
          </a:p>
          <a:p>
            <a:r>
              <a:rPr lang="en-GB">
                <a:ea typeface="ＭＳ Ｐゴシック" charset="-128"/>
                <a:cs typeface="ＭＳ Ｐゴシック" charset="-128"/>
              </a:rPr>
              <a:t>A user can search across all of their assets by typing a term in a search box. Alternatively he can select a tab for a specific type of object.</a:t>
            </a:r>
          </a:p>
          <a:p>
            <a:r>
              <a:rPr lang="en-GB">
                <a:ea typeface="ＭＳ Ｐゴシック" charset="-128"/>
                <a:cs typeface="ＭＳ Ｐゴシック" charset="-128"/>
              </a:rPr>
              <a:t>Greg Parker and Graham Klyne will describe the datasets and the programmes used to integrate them virtually.</a:t>
            </a:r>
          </a:p>
          <a:p>
            <a:r>
              <a:rPr lang="en-GB">
                <a:ea typeface="ＭＳ Ｐゴシック" charset="-128"/>
                <a:cs typeface="ＭＳ Ｐゴシック" charset="-128"/>
              </a:rPr>
              <a:t>They will also demonstrate some of the applications CLAROS already has for expert and novice users.</a:t>
            </a:r>
          </a:p>
          <a:p>
            <a:endParaRPr lang="en-GB">
              <a:ea typeface="ＭＳ Ｐゴシック" charset="-128"/>
              <a:cs typeface="ＭＳ Ｐゴシック" charset="-128"/>
            </a:endParaRPr>
          </a:p>
          <a:p>
            <a:r>
              <a:rPr lang="en-GB">
                <a:ea typeface="ＭＳ Ｐゴシック" charset="-128"/>
                <a:cs typeface="ＭＳ Ｐゴシック" charset="-128"/>
              </a:rPr>
              <a:t>For one type of material, pottery, Andrew Zisserman and his team have already created an image recognition facility that will enable you to upload an image from you mobile phone.</a:t>
            </a:r>
          </a:p>
          <a:p>
            <a:endParaRPr lang="en-GB">
              <a:ea typeface="ＭＳ Ｐゴシック" charset="-128"/>
              <a:cs typeface="ＭＳ Ｐゴシック" charset="-128"/>
            </a:endParaRPr>
          </a:p>
          <a:p>
            <a:r>
              <a:rPr lang="en-GB">
                <a:ea typeface="ＭＳ Ｐゴシック" charset="-128"/>
                <a:cs typeface="ＭＳ Ｐゴシック" charset="-128"/>
              </a:rPr>
              <a:t>And realising that our intellectually rich and varied material can be somewhat daunting to a non-specialist Yorick Wilks will show how his EU Companion Project can be adapted to guide you.</a:t>
            </a:r>
          </a:p>
          <a:p>
            <a:endParaRPr lang="en-GB">
              <a:ea typeface="ＭＳ Ｐゴシック" charset="-128"/>
              <a:cs typeface="ＭＳ Ｐゴシック" charset="-128"/>
            </a:endParaRPr>
          </a:p>
        </p:txBody>
      </p:sp>
      <p:sp>
        <p:nvSpPr>
          <p:cNvPr id="33796" name="Slide Number Placeholder 3"/>
          <p:cNvSpPr>
            <a:spLocks noGrp="1"/>
          </p:cNvSpPr>
          <p:nvPr>
            <p:ph type="sldNum" sz="quarter" idx="5"/>
          </p:nvPr>
        </p:nvSpPr>
        <p:spPr>
          <a:noFill/>
        </p:spPr>
        <p:txBody>
          <a:bodyPr/>
          <a:lstStyle/>
          <a:p>
            <a:fld id="{377A0E8D-8C57-8846-8AC0-A614EA78CAC7}" type="slidenum">
              <a:rPr lang="en-US"/>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 Box 11"/>
          <p:cNvSpPr txBox="1">
            <a:spLocks noChangeArrowheads="1"/>
          </p:cNvSpPr>
          <p:nvPr userDrawn="1"/>
        </p:nvSpPr>
        <p:spPr bwMode="auto">
          <a:xfrm>
            <a:off x="922338" y="517525"/>
            <a:ext cx="5399087" cy="1295400"/>
          </a:xfrm>
          <a:prstGeom prst="rect">
            <a:avLst/>
          </a:prstGeom>
          <a:noFill/>
          <a:ln w="9525">
            <a:noFill/>
            <a:miter lim="800000"/>
            <a:headEnd/>
            <a:tailEnd/>
          </a:ln>
        </p:spPr>
        <p:txBody>
          <a:bodyPr lIns="0" tIns="0" rIns="0" bIns="0">
            <a:prstTxWarp prst="textNoShape">
              <a:avLst/>
            </a:prstTxWarp>
          </a:bodyPr>
          <a:lstStyle/>
          <a:p>
            <a:pPr>
              <a:lnSpc>
                <a:spcPts val="1400"/>
              </a:lnSpc>
            </a:pPr>
            <a:r>
              <a:rPr lang="en-US" sz="1200">
                <a:solidFill>
                  <a:schemeClr val="bg1"/>
                </a:solidFill>
              </a:rPr>
              <a:t>Classical Art Research Centre</a:t>
            </a:r>
          </a:p>
          <a:p>
            <a:pPr>
              <a:lnSpc>
                <a:spcPts val="1400"/>
              </a:lnSpc>
            </a:pPr>
            <a:r>
              <a:rPr lang="en-US" sz="1200">
                <a:solidFill>
                  <a:schemeClr val="bg1"/>
                </a:solidFill>
              </a:rPr>
              <a:t>Beazley Archive</a:t>
            </a:r>
            <a:br>
              <a:rPr lang="en-US" sz="1200">
                <a:solidFill>
                  <a:schemeClr val="bg1"/>
                </a:solidFill>
              </a:rPr>
            </a:br>
            <a:endParaRPr lang="en-US" sz="1200">
              <a:solidFill>
                <a:schemeClr val="bg1"/>
              </a:solidFill>
            </a:endParaRPr>
          </a:p>
        </p:txBody>
      </p:sp>
      <p:pic>
        <p:nvPicPr>
          <p:cNvPr id="5" name="Picture 18" descr="ox_brand"/>
          <p:cNvPicPr>
            <a:picLocks noChangeAspect="1" noChangeArrowheads="1"/>
          </p:cNvPicPr>
          <p:nvPr userDrawn="1"/>
        </p:nvPicPr>
        <p:blipFill>
          <a:blip r:embed="rId3"/>
          <a:srcRect/>
          <a:stretch>
            <a:fillRect/>
          </a:stretch>
        </p:blipFill>
        <p:spPr bwMode="auto">
          <a:xfrm>
            <a:off x="7197725" y="541338"/>
            <a:ext cx="1295400" cy="1292225"/>
          </a:xfrm>
          <a:prstGeom prst="rect">
            <a:avLst/>
          </a:prstGeom>
          <a:noFill/>
          <a:ln w="9525">
            <a:noFill/>
            <a:miter lim="800000"/>
            <a:headEnd/>
            <a:tailEnd/>
          </a:ln>
        </p:spPr>
      </p:pic>
      <p:sp>
        <p:nvSpPr>
          <p:cNvPr id="23555" name="Rectangle 3"/>
          <p:cNvSpPr>
            <a:spLocks noGrp="1" noChangeArrowheads="1"/>
          </p:cNvSpPr>
          <p:nvPr>
            <p:ph type="ctrTitle"/>
          </p:nvPr>
        </p:nvSpPr>
        <p:spPr>
          <a:xfrm>
            <a:off x="914400" y="2141538"/>
            <a:ext cx="5399088" cy="1366837"/>
          </a:xfrm>
        </p:spPr>
        <p:txBody>
          <a:bodyPr/>
          <a:lstStyle>
            <a:lvl1pPr>
              <a:lnSpc>
                <a:spcPts val="3500"/>
              </a:lnSpc>
              <a:defRPr sz="2800" baseline="0">
                <a:solidFill>
                  <a:schemeClr val="bg1"/>
                </a:solidFill>
              </a:defRPr>
            </a:lvl1pPr>
          </a:lstStyle>
          <a:p>
            <a:r>
              <a:rPr lang="en-US" smtClean="0"/>
              <a:t>Click to edit Master title style</a:t>
            </a:r>
            <a:endParaRPr lang="en-US" dirty="0"/>
          </a:p>
        </p:txBody>
      </p:sp>
      <p:sp>
        <p:nvSpPr>
          <p:cNvPr id="23556" name="Rectangle 4"/>
          <p:cNvSpPr>
            <a:spLocks noGrp="1" noChangeArrowheads="1"/>
          </p:cNvSpPr>
          <p:nvPr>
            <p:ph type="subTitle" idx="1"/>
          </p:nvPr>
        </p:nvSpPr>
        <p:spPr>
          <a:xfrm>
            <a:off x="912813" y="3970338"/>
            <a:ext cx="5399087" cy="1752600"/>
          </a:xfrm>
        </p:spPr>
        <p:txBody>
          <a:bodyPr/>
          <a:lstStyle>
            <a:lvl1pPr marL="0" indent="0">
              <a:lnSpc>
                <a:spcPts val="1800"/>
              </a:lnSpc>
              <a:buFont typeface="Wingdings" pitchFamily="1" charset="2"/>
              <a:buNone/>
              <a:defRPr sz="1600" baseline="0">
                <a:solidFill>
                  <a:schemeClr val="bg1"/>
                </a:solidFill>
              </a:defRPr>
            </a:lvl1pPr>
          </a:lstStyle>
          <a:p>
            <a:endParaRPr lang="en-US" dirty="0" smtClean="0"/>
          </a:p>
          <a:p>
            <a:r>
              <a:rPr lang="en-US" dirty="0" smtClean="0"/>
              <a:t>Donna Kurtz</a:t>
            </a:r>
          </a:p>
          <a:p>
            <a:r>
              <a:rPr lang="en-US" dirty="0" smtClean="0"/>
              <a:t>Beazley Archivist and Professor of Classical Art</a:t>
            </a:r>
          </a:p>
          <a:p>
            <a:r>
              <a:rPr lang="en-US" dirty="0" smtClean="0"/>
              <a:t>Faculty of Classics</a:t>
            </a:r>
          </a:p>
          <a:p>
            <a:r>
              <a:rPr lang="en-US" dirty="0" smtClean="0"/>
              <a:t>University of Oxford</a:t>
            </a:r>
            <a:endParaRPr lang="en-US" dirty="0"/>
          </a:p>
        </p:txBody>
      </p:sp>
      <p:sp>
        <p:nvSpPr>
          <p:cNvPr id="6" name="Rectangle 5"/>
          <p:cNvSpPr>
            <a:spLocks noGrp="1" noChangeArrowheads="1"/>
          </p:cNvSpPr>
          <p:nvPr>
            <p:ph type="dt" sz="half" idx="10"/>
          </p:nvPr>
        </p:nvSpPr>
        <p:spPr>
          <a:xfrm>
            <a:off x="914400" y="6096000"/>
            <a:ext cx="1905000" cy="457200"/>
          </a:xfrm>
          <a:prstGeom prst="rect">
            <a:avLst/>
          </a:prstGeom>
        </p:spPr>
        <p:txBody>
          <a:bodyPr vert="horz" wrap="square" lIns="91440" tIns="45720" rIns="91440" bIns="45720" numCol="1" anchor="t" anchorCtr="0" compatLnSpc="1">
            <a:prstTxWarp prst="textNoShape">
              <a:avLst/>
            </a:prstTxWarp>
          </a:bodyPr>
          <a:lstStyle>
            <a:lvl1pPr>
              <a:defRPr sz="1400">
                <a:solidFill>
                  <a:schemeClr val="bg1"/>
                </a:solidFill>
              </a:defRPr>
            </a:lvl1pPr>
          </a:lstStyle>
          <a:p>
            <a:r>
              <a:rPr lang="en-US"/>
              <a:t>Berlin</a:t>
            </a:r>
          </a:p>
          <a:p>
            <a:r>
              <a:rPr lang="en-US"/>
              <a:t>28 August 2009</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87338"/>
            <a:ext cx="1943100" cy="53387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87338"/>
            <a:ext cx="5676900" cy="5338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xfrm>
            <a:off x="7556500" y="6102350"/>
            <a:ext cx="1366838"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21897B99-30A5-EC46-8ECE-46F3739252FA}" type="datetime1">
              <a:rPr lang="en-US"/>
              <a:pPr/>
              <a:t>12/9/09</a:t>
            </a:fld>
            <a:endParaRPr lang="en-US"/>
          </a:p>
        </p:txBody>
      </p:sp>
      <p:sp>
        <p:nvSpPr>
          <p:cNvPr id="5" name="Rectangle 4"/>
          <p:cNvSpPr>
            <a:spLocks noGrp="1" noChangeArrowheads="1"/>
          </p:cNvSpPr>
          <p:nvPr>
            <p:ph type="sldNum" sz="quarter" idx="11"/>
          </p:nvPr>
        </p:nvSpPr>
        <p:spPr>
          <a:xfrm>
            <a:off x="7556500" y="6261100"/>
            <a:ext cx="1366838" cy="252413"/>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t>Page </a:t>
            </a:r>
            <a:fld id="{C6A7C070-37F7-704F-B876-A8A7833EFA7D}"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5113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113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C5D2E0"/>
        </a:solidFill>
        <a:effectLst/>
      </p:bgPr>
    </p:bg>
    <p:spTree>
      <p:nvGrpSpPr>
        <p:cNvPr id="1" name=""/>
        <p:cNvGrpSpPr/>
        <p:nvPr/>
      </p:nvGrpSpPr>
      <p:grpSpPr>
        <a:xfrm>
          <a:off x="0" y="0"/>
          <a:ext cx="0" cy="0"/>
          <a:chOff x="0" y="0"/>
          <a:chExt cx="0" cy="0"/>
        </a:xfrm>
      </p:grpSpPr>
      <p:sp>
        <p:nvSpPr>
          <p:cNvPr id="1032" name="Rectangle 8"/>
          <p:cNvSpPr>
            <a:spLocks noChangeArrowheads="1"/>
          </p:cNvSpPr>
          <p:nvPr userDrawn="1"/>
        </p:nvSpPr>
        <p:spPr bwMode="auto">
          <a:xfrm>
            <a:off x="-3175" y="6286500"/>
            <a:ext cx="9148763" cy="574675"/>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1027" name="Rectangle 2"/>
          <p:cNvSpPr>
            <a:spLocks noGrp="1" noChangeArrowheads="1"/>
          </p:cNvSpPr>
          <p:nvPr>
            <p:ph type="title"/>
          </p:nvPr>
        </p:nvSpPr>
        <p:spPr bwMode="auto">
          <a:xfrm>
            <a:off x="685800" y="287338"/>
            <a:ext cx="7772400" cy="9350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28" name="Rectangle 3"/>
          <p:cNvSpPr>
            <a:spLocks noGrp="1" noChangeArrowheads="1"/>
          </p:cNvSpPr>
          <p:nvPr>
            <p:ph type="body" idx="1"/>
          </p:nvPr>
        </p:nvSpPr>
        <p:spPr bwMode="auto">
          <a:xfrm>
            <a:off x="685800" y="1511300"/>
            <a:ext cx="7772400" cy="4114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29" name="Picture 14" descr="ox_rect"/>
          <p:cNvPicPr>
            <a:picLocks noChangeAspect="1" noChangeArrowheads="1"/>
          </p:cNvPicPr>
          <p:nvPr userDrawn="1"/>
        </p:nvPicPr>
        <p:blipFill>
          <a:blip r:embed="rId14"/>
          <a:srcRect/>
          <a:stretch>
            <a:fillRect/>
          </a:stretch>
        </p:blipFill>
        <p:spPr bwMode="auto">
          <a:xfrm>
            <a:off x="642938" y="6357938"/>
            <a:ext cx="1366837" cy="4191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477" r:id="rId1"/>
    <p:sldLayoutId id="2147484467" r:id="rId2"/>
    <p:sldLayoutId id="2147484478" r:id="rId3"/>
    <p:sldLayoutId id="2147484468" r:id="rId4"/>
    <p:sldLayoutId id="2147484469" r:id="rId5"/>
    <p:sldLayoutId id="2147484470" r:id="rId6"/>
    <p:sldLayoutId id="2147484471" r:id="rId7"/>
    <p:sldLayoutId id="2147484472" r:id="rId8"/>
    <p:sldLayoutId id="2147484473" r:id="rId9"/>
    <p:sldLayoutId id="2147484474" r:id="rId10"/>
    <p:sldLayoutId id="2147484475" r:id="rId11"/>
    <p:sldLayoutId id="2147484476" r:id="rId12"/>
  </p:sldLayoutIdLst>
  <p:hf hdr="0"/>
  <p:txStyles>
    <p:titleStyle>
      <a:lvl1pPr algn="l" rtl="0" eaLnBrk="0" fontAlgn="base" hangingPunct="0">
        <a:lnSpc>
          <a:spcPts val="3700"/>
        </a:lnSpc>
        <a:spcBef>
          <a:spcPct val="0"/>
        </a:spcBef>
        <a:spcAft>
          <a:spcPct val="0"/>
        </a:spcAft>
        <a:defRPr sz="3200">
          <a:solidFill>
            <a:srgbClr val="002147"/>
          </a:solidFill>
          <a:latin typeface="+mj-lt"/>
          <a:ea typeface="+mj-ea"/>
          <a:cs typeface="ＭＳ Ｐゴシック" pitchFamily="-65" charset="-128"/>
        </a:defRPr>
      </a:lvl1pPr>
      <a:lvl2pPr algn="l" rtl="0" eaLnBrk="0" fontAlgn="base" hangingPunct="0">
        <a:lnSpc>
          <a:spcPts val="3700"/>
        </a:lnSpc>
        <a:spcBef>
          <a:spcPct val="0"/>
        </a:spcBef>
        <a:spcAft>
          <a:spcPct val="0"/>
        </a:spcAft>
        <a:defRPr sz="3200">
          <a:solidFill>
            <a:srgbClr val="002147"/>
          </a:solidFill>
          <a:latin typeface="Arial" charset="0"/>
          <a:ea typeface="ＭＳ Ｐゴシック" pitchFamily="1" charset="-128"/>
          <a:cs typeface="ＭＳ Ｐゴシック" pitchFamily="-65" charset="-128"/>
        </a:defRPr>
      </a:lvl2pPr>
      <a:lvl3pPr algn="l" rtl="0" eaLnBrk="0" fontAlgn="base" hangingPunct="0">
        <a:lnSpc>
          <a:spcPts val="3700"/>
        </a:lnSpc>
        <a:spcBef>
          <a:spcPct val="0"/>
        </a:spcBef>
        <a:spcAft>
          <a:spcPct val="0"/>
        </a:spcAft>
        <a:defRPr sz="3200">
          <a:solidFill>
            <a:srgbClr val="002147"/>
          </a:solidFill>
          <a:latin typeface="Arial" charset="0"/>
          <a:ea typeface="ＭＳ Ｐゴシック" pitchFamily="1" charset="-128"/>
          <a:cs typeface="ＭＳ Ｐゴシック" pitchFamily="-65" charset="-128"/>
        </a:defRPr>
      </a:lvl3pPr>
      <a:lvl4pPr algn="l" rtl="0" eaLnBrk="0" fontAlgn="base" hangingPunct="0">
        <a:lnSpc>
          <a:spcPts val="3700"/>
        </a:lnSpc>
        <a:spcBef>
          <a:spcPct val="0"/>
        </a:spcBef>
        <a:spcAft>
          <a:spcPct val="0"/>
        </a:spcAft>
        <a:defRPr sz="3200">
          <a:solidFill>
            <a:srgbClr val="002147"/>
          </a:solidFill>
          <a:latin typeface="Arial" charset="0"/>
          <a:ea typeface="ＭＳ Ｐゴシック" pitchFamily="1" charset="-128"/>
          <a:cs typeface="ＭＳ Ｐゴシック" pitchFamily="-65" charset="-128"/>
        </a:defRPr>
      </a:lvl4pPr>
      <a:lvl5pPr algn="l" rtl="0" eaLnBrk="0" fontAlgn="base" hangingPunct="0">
        <a:lnSpc>
          <a:spcPts val="3700"/>
        </a:lnSpc>
        <a:spcBef>
          <a:spcPct val="0"/>
        </a:spcBef>
        <a:spcAft>
          <a:spcPct val="0"/>
        </a:spcAft>
        <a:defRPr sz="3200">
          <a:solidFill>
            <a:srgbClr val="002147"/>
          </a:solidFill>
          <a:latin typeface="Arial" charset="0"/>
          <a:ea typeface="ＭＳ Ｐゴシック" pitchFamily="1" charset="-128"/>
          <a:cs typeface="ＭＳ Ｐゴシック" pitchFamily="-65" charset="-128"/>
        </a:defRPr>
      </a:lvl5pPr>
      <a:lvl6pPr marL="457200" algn="l" rtl="0" fontAlgn="base">
        <a:lnSpc>
          <a:spcPts val="3700"/>
        </a:lnSpc>
        <a:spcBef>
          <a:spcPct val="0"/>
        </a:spcBef>
        <a:spcAft>
          <a:spcPct val="0"/>
        </a:spcAft>
        <a:defRPr sz="3200">
          <a:solidFill>
            <a:srgbClr val="002147"/>
          </a:solidFill>
          <a:latin typeface="Arial" charset="0"/>
          <a:ea typeface="ＭＳ Ｐゴシック" pitchFamily="1" charset="-128"/>
        </a:defRPr>
      </a:lvl6pPr>
      <a:lvl7pPr marL="914400" algn="l" rtl="0" fontAlgn="base">
        <a:lnSpc>
          <a:spcPts val="3700"/>
        </a:lnSpc>
        <a:spcBef>
          <a:spcPct val="0"/>
        </a:spcBef>
        <a:spcAft>
          <a:spcPct val="0"/>
        </a:spcAft>
        <a:defRPr sz="3200">
          <a:solidFill>
            <a:srgbClr val="002147"/>
          </a:solidFill>
          <a:latin typeface="Arial" charset="0"/>
          <a:ea typeface="ＭＳ Ｐゴシック" pitchFamily="1" charset="-128"/>
        </a:defRPr>
      </a:lvl7pPr>
      <a:lvl8pPr marL="1371600" algn="l" rtl="0" fontAlgn="base">
        <a:lnSpc>
          <a:spcPts val="3700"/>
        </a:lnSpc>
        <a:spcBef>
          <a:spcPct val="0"/>
        </a:spcBef>
        <a:spcAft>
          <a:spcPct val="0"/>
        </a:spcAft>
        <a:defRPr sz="3200">
          <a:solidFill>
            <a:srgbClr val="002147"/>
          </a:solidFill>
          <a:latin typeface="Arial" charset="0"/>
          <a:ea typeface="ＭＳ Ｐゴシック" pitchFamily="1" charset="-128"/>
        </a:defRPr>
      </a:lvl8pPr>
      <a:lvl9pPr marL="1828800" algn="l" rtl="0" fontAlgn="base">
        <a:lnSpc>
          <a:spcPts val="3700"/>
        </a:lnSpc>
        <a:spcBef>
          <a:spcPct val="0"/>
        </a:spcBef>
        <a:spcAft>
          <a:spcPct val="0"/>
        </a:spcAft>
        <a:defRPr sz="3200">
          <a:solidFill>
            <a:srgbClr val="002147"/>
          </a:solidFill>
          <a:latin typeface="Arial" charset="0"/>
          <a:ea typeface="ＭＳ Ｐゴシック" pitchFamily="1" charset="-128"/>
        </a:defRPr>
      </a:lvl9pPr>
    </p:titleStyle>
    <p:bodyStyle>
      <a:lvl1pPr marL="282575" indent="-282575" algn="l" rtl="0" eaLnBrk="0" fontAlgn="base" hangingPunct="0">
        <a:lnSpc>
          <a:spcPts val="2400"/>
        </a:lnSpc>
        <a:spcBef>
          <a:spcPct val="0"/>
        </a:spcBef>
        <a:spcAft>
          <a:spcPct val="0"/>
        </a:spcAft>
        <a:buClr>
          <a:srgbClr val="002147"/>
        </a:buClr>
        <a:buSzPct val="80000"/>
        <a:buFont typeface="Wingdings" charset="2"/>
        <a:buChar char="§"/>
        <a:defRPr sz="2100">
          <a:solidFill>
            <a:schemeClr val="tx1"/>
          </a:solidFill>
          <a:latin typeface="+mn-lt"/>
          <a:ea typeface="+mn-ea"/>
          <a:cs typeface="ＭＳ Ｐゴシック" pitchFamily="-65" charset="-128"/>
        </a:defRPr>
      </a:lvl1pPr>
      <a:lvl2pPr marL="763588" indent="-188913" algn="l" rtl="0" eaLnBrk="0" fontAlgn="base" hangingPunct="0">
        <a:spcBef>
          <a:spcPct val="20000"/>
        </a:spcBef>
        <a:spcAft>
          <a:spcPct val="0"/>
        </a:spcAft>
        <a:buClr>
          <a:srgbClr val="002147"/>
        </a:buClr>
        <a:buSzPct val="80000"/>
        <a:buFont typeface="Wingdings" charset="2"/>
        <a:buChar char="§"/>
        <a:defRPr>
          <a:solidFill>
            <a:schemeClr val="tx1"/>
          </a:solidFill>
          <a:latin typeface="+mn-lt"/>
          <a:ea typeface="+mn-ea"/>
        </a:defRPr>
      </a:lvl2pPr>
      <a:lvl3pPr marL="1141413" indent="-187325" algn="l" rtl="0" eaLnBrk="0" fontAlgn="base" hangingPunct="0">
        <a:spcBef>
          <a:spcPct val="20000"/>
        </a:spcBef>
        <a:spcAft>
          <a:spcPct val="0"/>
        </a:spcAft>
        <a:buClr>
          <a:srgbClr val="002147"/>
        </a:buClr>
        <a:buSzPct val="80000"/>
        <a:buFont typeface="Wingdings" charset="2"/>
        <a:buChar char="§"/>
        <a:defRPr>
          <a:solidFill>
            <a:schemeClr val="tx1"/>
          </a:solidFill>
          <a:latin typeface="+mn-lt"/>
          <a:ea typeface="+mn-ea"/>
        </a:defRPr>
      </a:lvl3pPr>
      <a:lvl4pPr marL="1519238" indent="-187325" algn="l" rtl="0" eaLnBrk="0" fontAlgn="base" hangingPunct="0">
        <a:spcBef>
          <a:spcPct val="20000"/>
        </a:spcBef>
        <a:spcAft>
          <a:spcPct val="0"/>
        </a:spcAft>
        <a:buChar char="–"/>
        <a:defRPr>
          <a:solidFill>
            <a:schemeClr val="tx1"/>
          </a:solidFill>
          <a:latin typeface="+mn-lt"/>
          <a:ea typeface="+mn-ea"/>
        </a:defRPr>
      </a:lvl4pPr>
      <a:lvl5pPr marL="1898650" indent="-188913" algn="l" rtl="0" eaLnBrk="0" fontAlgn="base" hangingPunct="0">
        <a:spcBef>
          <a:spcPct val="20000"/>
        </a:spcBef>
        <a:spcAft>
          <a:spcPct val="0"/>
        </a:spcAft>
        <a:buChar char="»"/>
        <a:defRPr>
          <a:solidFill>
            <a:schemeClr val="tx1"/>
          </a:solidFill>
          <a:latin typeface="+mn-lt"/>
          <a:ea typeface="+mn-ea"/>
        </a:defRPr>
      </a:lvl5pPr>
      <a:lvl6pPr marL="2355850" indent="-188913" algn="l" rtl="0" fontAlgn="base">
        <a:spcBef>
          <a:spcPct val="20000"/>
        </a:spcBef>
        <a:spcAft>
          <a:spcPct val="0"/>
        </a:spcAft>
        <a:buChar char="»"/>
        <a:defRPr>
          <a:solidFill>
            <a:schemeClr val="tx1"/>
          </a:solidFill>
          <a:latin typeface="+mn-lt"/>
          <a:ea typeface="+mn-ea"/>
        </a:defRPr>
      </a:lvl6pPr>
      <a:lvl7pPr marL="2813050" indent="-188913" algn="l" rtl="0" fontAlgn="base">
        <a:spcBef>
          <a:spcPct val="20000"/>
        </a:spcBef>
        <a:spcAft>
          <a:spcPct val="0"/>
        </a:spcAft>
        <a:buChar char="»"/>
        <a:defRPr>
          <a:solidFill>
            <a:schemeClr val="tx1"/>
          </a:solidFill>
          <a:latin typeface="+mn-lt"/>
          <a:ea typeface="+mn-ea"/>
        </a:defRPr>
      </a:lvl7pPr>
      <a:lvl8pPr marL="3270250" indent="-188913" algn="l" rtl="0" fontAlgn="base">
        <a:spcBef>
          <a:spcPct val="20000"/>
        </a:spcBef>
        <a:spcAft>
          <a:spcPct val="0"/>
        </a:spcAft>
        <a:buChar char="»"/>
        <a:defRPr>
          <a:solidFill>
            <a:schemeClr val="tx1"/>
          </a:solidFill>
          <a:latin typeface="+mn-lt"/>
          <a:ea typeface="+mn-ea"/>
        </a:defRPr>
      </a:lvl8pPr>
      <a:lvl9pPr marL="3727450" indent="-188913" algn="l" rtl="0" fontAlgn="base">
        <a:spcBef>
          <a:spcPct val="20000"/>
        </a:spcBef>
        <a:spcAft>
          <a:spcPct val="0"/>
        </a:spcAft>
        <a:buChar char="»"/>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12.png"/><Relationship Id="rId1" Type="http://schemas.openxmlformats.org/officeDocument/2006/relationships/video" Target="file://localhost/C/%5CClient%5CBeazley%5CclarosScreencastFinal.wmv" TargetMode="External"/><Relationship Id="rId2"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emf"/><Relationship Id="rId6" Type="http://schemas.openxmlformats.org/officeDocument/2006/relationships/image" Target="../media/image23.emf"/><Relationship Id="rId7" Type="http://schemas.openxmlformats.org/officeDocument/2006/relationships/image" Target="../media/image24.emf"/><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jpe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www.companions-project.or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37.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38.png"/><Relationship Id="rId1" Type="http://schemas.openxmlformats.org/officeDocument/2006/relationships/video" Target="%5CUsers%5Cgraham%5CDocuments%5CClaros%5Cclaros-berlin%5CClassicalCompanion.mov" TargetMode="External"/><Relationship Id="rId2"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Title 4"/>
          <p:cNvSpPr>
            <a:spLocks noGrp="1"/>
          </p:cNvSpPr>
          <p:nvPr>
            <p:ph type="ctrTitle"/>
          </p:nvPr>
        </p:nvSpPr>
        <p:spPr>
          <a:xfrm>
            <a:off x="857250" y="2205038"/>
            <a:ext cx="5399088" cy="1366837"/>
          </a:xfrm>
        </p:spPr>
        <p:txBody>
          <a:bodyPr/>
          <a:lstStyle/>
          <a:p>
            <a:r>
              <a:rPr lang="en-US" sz="4000">
                <a:cs typeface="ＭＳ Ｐゴシック" charset="-128"/>
              </a:rPr>
              <a:t>The future of the past</a:t>
            </a:r>
            <a:br>
              <a:rPr lang="en-US" sz="4000">
                <a:cs typeface="ＭＳ Ｐゴシック" charset="-128"/>
              </a:rPr>
            </a:br>
            <a:r>
              <a:rPr lang="en-US" sz="4000">
                <a:cs typeface="ＭＳ Ｐゴシック" charset="-128"/>
              </a:rPr>
              <a:t> </a:t>
            </a:r>
            <a:r>
              <a:rPr lang="en-US" sz="3600">
                <a:cs typeface="ＭＳ Ｐゴシック" charset="-128"/>
              </a:rPr>
              <a:t/>
            </a:r>
            <a:br>
              <a:rPr lang="en-US" sz="3600">
                <a:cs typeface="ＭＳ Ｐゴシック" charset="-128"/>
              </a:rPr>
            </a:br>
            <a:r>
              <a:rPr lang="en-US" sz="3200">
                <a:cs typeface="ＭＳ Ｐゴシック" charset="-128"/>
              </a:rPr>
              <a:t>ICT and classical art: CLAROS</a:t>
            </a:r>
            <a:endParaRPr lang="en-US">
              <a:cs typeface="ＭＳ Ｐゴシック" charset="-128"/>
            </a:endParaRPr>
          </a:p>
        </p:txBody>
      </p:sp>
      <p:sp>
        <p:nvSpPr>
          <p:cNvPr id="16387" name="Subtitle 5"/>
          <p:cNvSpPr>
            <a:spLocks noGrp="1"/>
          </p:cNvSpPr>
          <p:nvPr>
            <p:ph type="subTitle" idx="1"/>
          </p:nvPr>
        </p:nvSpPr>
        <p:spPr>
          <a:xfrm>
            <a:off x="857250" y="3643313"/>
            <a:ext cx="5470525" cy="1538287"/>
          </a:xfrm>
        </p:spPr>
        <p:txBody>
          <a:bodyPr/>
          <a:lstStyle/>
          <a:p>
            <a:pPr>
              <a:buFont typeface="Wingdings" charset="2"/>
              <a:buNone/>
            </a:pPr>
            <a:r>
              <a:rPr lang="en-US" sz="2800">
                <a:cs typeface="ＭＳ Ｐゴシック" charset="-128"/>
              </a:rPr>
              <a:t> </a:t>
            </a:r>
          </a:p>
          <a:p>
            <a:pPr>
              <a:buFont typeface="Wingdings" charset="2"/>
              <a:buNone/>
            </a:pPr>
            <a:endParaRPr lang="en-US" sz="2800">
              <a:cs typeface="ＭＳ Ｐゴシック" charset="-128"/>
            </a:endParaRPr>
          </a:p>
          <a:p>
            <a:pPr>
              <a:buFont typeface="Wingdings" charset="2"/>
              <a:buNone/>
            </a:pPr>
            <a:endParaRPr lang="en-GB" sz="2000">
              <a:cs typeface="ＭＳ Ｐゴシック" charset="-128"/>
            </a:endParaRPr>
          </a:p>
          <a:p>
            <a:pPr>
              <a:buFont typeface="Wingdings" charset="2"/>
              <a:buNone/>
            </a:pPr>
            <a:endParaRPr lang="en-GB" sz="2000">
              <a:cs typeface="ＭＳ Ｐゴシック" charset="-128"/>
            </a:endParaRPr>
          </a:p>
          <a:p>
            <a:pPr>
              <a:buFont typeface="Wingdings" charset="2"/>
              <a:buNone/>
            </a:pPr>
            <a:endParaRPr lang="en-US" sz="2000">
              <a:cs typeface="ＭＳ Ｐゴシック" charset="-128"/>
            </a:endParaRPr>
          </a:p>
          <a:p>
            <a:pPr>
              <a:buFont typeface="Wingdings" charset="2"/>
              <a:buNone/>
            </a:pPr>
            <a:r>
              <a:rPr lang="en-US" sz="1800">
                <a:cs typeface="ＭＳ Ｐゴシック" charset="-128"/>
              </a:rPr>
              <a:t>Donna Kurtz, Beazley Archivist and Professor of Classical Art, Faculty of Classics</a:t>
            </a:r>
          </a:p>
        </p:txBody>
      </p:sp>
      <p:sp>
        <p:nvSpPr>
          <p:cNvPr id="16388" name="Rectangle 5"/>
          <p:cNvSpPr>
            <a:spLocks noGrp="1" noChangeArrowheads="1"/>
          </p:cNvSpPr>
          <p:nvPr>
            <p:ph type="dt" sz="quarter" idx="10"/>
          </p:nvPr>
        </p:nvSpPr>
        <p:spPr bwMode="auto">
          <a:xfrm>
            <a:off x="914400" y="6043613"/>
            <a:ext cx="1905000" cy="457200"/>
          </a:xfrm>
          <a:noFill/>
          <a:ln>
            <a:miter lim="800000"/>
            <a:headEnd/>
            <a:tailEnd/>
          </a:ln>
        </p:spPr>
        <p:txBody>
          <a:bodyPr/>
          <a:lstStyle/>
          <a:p>
            <a:r>
              <a:rPr lang="en-US"/>
              <a:t>25 September, 2009</a:t>
            </a:r>
          </a:p>
          <a:p>
            <a:r>
              <a:rPr lang="en-US"/>
              <a:t>Oxford</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4818" name="Picture 2" descr="Macintosh HD:Users:graham:Documents:Claros:claros-berlin:clarosScreencastFinal.wmv">
            <a:hlinkClick r:id="" action="ppaction://media"/>
          </p:cNvPr>
          <p:cNvPicPr/>
          <p:nvPr>
            <a:videoFile r:link="rId1"/>
          </p:nvPr>
        </p:nvPicPr>
        <p:blipFill>
          <a:blip r:embed="rId4"/>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4360" fill="hold"/>
                                        <p:tgtEl>
                                          <p:spTgt spid="348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34818"/>
                </p:tgtEl>
              </p:cMediaNode>
            </p:video>
            <p:seq concurrent="1" nextAc="seek">
              <p:cTn id="8" restart="whenNotActive" fill="hold" evtFilter="cancelBubble" nodeType="interactiveSeq">
                <p:stCondLst>
                  <p:cond evt="onClick" delay="0">
                    <p:tgtEl>
                      <p:spTgt spid="348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4818"/>
                                        </p:tgtEl>
                                      </p:cBhvr>
                                    </p:cmd>
                                  </p:childTnLst>
                                </p:cTn>
                              </p:par>
                            </p:childTnLst>
                          </p:cTn>
                        </p:par>
                      </p:childTnLst>
                    </p:cTn>
                  </p:par>
                </p:childTnLst>
              </p:cTn>
              <p:nextCondLst>
                <p:cond evt="onClick" delay="0">
                  <p:tgtEl>
                    <p:spTgt spid="34818"/>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6866" name="Picture 3" descr="Untitled-1.gif"/>
          <p:cNvPicPr>
            <a:picLocks noChangeAspect="1"/>
          </p:cNvPicPr>
          <p:nvPr/>
        </p:nvPicPr>
        <p:blipFill>
          <a:blip r:embed="rId2"/>
          <a:srcRect/>
          <a:stretch>
            <a:fillRect/>
          </a:stretch>
        </p:blipFill>
        <p:spPr bwMode="auto">
          <a:xfrm>
            <a:off x="0" y="303213"/>
            <a:ext cx="9144000" cy="55546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GB">
                <a:cs typeface="ＭＳ Ｐゴシック" charset="-128"/>
              </a:rPr>
              <a:t>Data</a:t>
            </a:r>
          </a:p>
        </p:txBody>
      </p:sp>
      <p:sp>
        <p:nvSpPr>
          <p:cNvPr id="37891" name="Content Placeholder 2"/>
          <p:cNvSpPr>
            <a:spLocks noGrp="1"/>
          </p:cNvSpPr>
          <p:nvPr>
            <p:ph idx="1"/>
          </p:nvPr>
        </p:nvSpPr>
        <p:spPr>
          <a:xfrm>
            <a:off x="685800" y="1071563"/>
            <a:ext cx="7772400" cy="4714875"/>
          </a:xfrm>
        </p:spPr>
        <p:txBody>
          <a:bodyPr/>
          <a:lstStyle/>
          <a:p>
            <a:r>
              <a:rPr lang="en-GB">
                <a:cs typeface="ＭＳ Ｐゴシック" charset="-128"/>
              </a:rPr>
              <a:t>University of Oxford – Beazley Archive</a:t>
            </a:r>
          </a:p>
          <a:p>
            <a:pPr lvl="1"/>
            <a:r>
              <a:rPr lang="en-GB"/>
              <a:t>Electronic documentation started 1979</a:t>
            </a:r>
          </a:p>
          <a:p>
            <a:pPr lvl="1"/>
            <a:r>
              <a:rPr lang="en-GB"/>
              <a:t>150,000 Pottery records and 130,000 images</a:t>
            </a:r>
          </a:p>
          <a:p>
            <a:pPr lvl="1"/>
            <a:r>
              <a:rPr lang="en-GB"/>
              <a:t>50,000 Engraved gem and cameo records and 30,000 images</a:t>
            </a:r>
          </a:p>
          <a:p>
            <a:pPr lvl="1"/>
            <a:r>
              <a:rPr lang="en-GB"/>
              <a:t>900 Plaster casts records (classical sculpture) and 1000 images</a:t>
            </a:r>
          </a:p>
          <a:p>
            <a:pPr lvl="1"/>
            <a:r>
              <a:rPr lang="en-GB"/>
              <a:t>900 Antiquarian photographs</a:t>
            </a:r>
          </a:p>
          <a:p>
            <a:endParaRPr lang="en-GB">
              <a:cs typeface="ＭＳ Ｐゴシック" charset="-128"/>
            </a:endParaRPr>
          </a:p>
          <a:p>
            <a:r>
              <a:rPr lang="en-GB">
                <a:cs typeface="ＭＳ Ｐゴシック" charset="-128"/>
              </a:rPr>
              <a:t>University of Oxford - Lexicon of Greek Personal Names</a:t>
            </a:r>
          </a:p>
          <a:p>
            <a:pPr lvl="1"/>
            <a:r>
              <a:rPr lang="en-GB"/>
              <a:t>Electronic documentation started 1975.</a:t>
            </a:r>
          </a:p>
          <a:p>
            <a:pPr lvl="1"/>
            <a:r>
              <a:rPr lang="en-GB"/>
              <a:t>400,000 recorded individuals. Over 35,000 unique  personal names.</a:t>
            </a:r>
          </a:p>
          <a:p>
            <a:pPr lvl="1"/>
            <a:endParaRPr lang="en-GB"/>
          </a:p>
          <a:p>
            <a:r>
              <a:rPr lang="en-GB">
                <a:cs typeface="ＭＳ Ｐゴシック" charset="-128"/>
              </a:rPr>
              <a:t>University of Cologne – Research Sculpture Archive</a:t>
            </a:r>
          </a:p>
          <a:p>
            <a:pPr lvl="1"/>
            <a:r>
              <a:rPr lang="en-GB"/>
              <a:t>Electronic documentation started 1972</a:t>
            </a:r>
          </a:p>
          <a:p>
            <a:pPr lvl="1"/>
            <a:r>
              <a:rPr lang="en-GB"/>
              <a:t>250,000 Sculpture records, 490,000 images.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GB">
                <a:cs typeface="ＭＳ Ｐゴシック" charset="-128"/>
              </a:rPr>
              <a:t>Data</a:t>
            </a:r>
          </a:p>
        </p:txBody>
      </p:sp>
      <p:sp>
        <p:nvSpPr>
          <p:cNvPr id="39939" name="Content Placeholder 2"/>
          <p:cNvSpPr>
            <a:spLocks noGrp="1"/>
          </p:cNvSpPr>
          <p:nvPr>
            <p:ph idx="1"/>
          </p:nvPr>
        </p:nvSpPr>
        <p:spPr>
          <a:xfrm>
            <a:off x="685800" y="1285875"/>
            <a:ext cx="7772400" cy="4500563"/>
          </a:xfrm>
        </p:spPr>
        <p:txBody>
          <a:bodyPr/>
          <a:lstStyle/>
          <a:p>
            <a:r>
              <a:rPr lang="en-GB">
                <a:cs typeface="ＭＳ Ｐゴシック" charset="-128"/>
              </a:rPr>
              <a:t>German Archaeological Institute</a:t>
            </a:r>
          </a:p>
          <a:p>
            <a:pPr lvl="1"/>
            <a:r>
              <a:rPr lang="en-GB"/>
              <a:t>1,500,000 photographs</a:t>
            </a:r>
          </a:p>
          <a:p>
            <a:endParaRPr lang="en-GB">
              <a:cs typeface="ＭＳ Ｐゴシック" charset="-128"/>
            </a:endParaRPr>
          </a:p>
          <a:p>
            <a:r>
              <a:rPr lang="en-GB">
                <a:cs typeface="ＭＳ Ｐゴシック" charset="-128"/>
              </a:rPr>
              <a:t>University of Paris X - Lexicon Iconographicum Mythologiae Classicae</a:t>
            </a:r>
          </a:p>
          <a:p>
            <a:pPr lvl="1"/>
            <a:r>
              <a:rPr lang="en-GB"/>
              <a:t>Created 1972.</a:t>
            </a:r>
          </a:p>
          <a:p>
            <a:pPr lvl="1"/>
            <a:r>
              <a:rPr lang="en-GB"/>
              <a:t>100,000 records, 180,000 images of mythological and religious iconography from 2,000 museums and collections.</a:t>
            </a:r>
          </a:p>
          <a:p>
            <a:endParaRPr lang="en-GB">
              <a:cs typeface="ＭＳ Ｐゴシック" charset="-128"/>
            </a:endParaRPr>
          </a:p>
          <a:p>
            <a:r>
              <a:rPr lang="en-GB">
                <a:cs typeface="ＭＳ Ｐゴシック" charset="-128"/>
              </a:rPr>
              <a:t>Total</a:t>
            </a:r>
          </a:p>
          <a:p>
            <a:pPr lvl="1"/>
            <a:r>
              <a:rPr lang="en-GB"/>
              <a:t>2 million records and images</a:t>
            </a:r>
          </a:p>
          <a:p>
            <a:endParaRPr lang="en-GB">
              <a:cs typeface="ＭＳ Ｐゴシック" charset="-128"/>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GB">
                <a:cs typeface="ＭＳ Ｐゴシック" charset="-128"/>
              </a:rPr>
              <a:t>Databases</a:t>
            </a:r>
          </a:p>
        </p:txBody>
      </p:sp>
      <p:sp>
        <p:nvSpPr>
          <p:cNvPr id="41987" name="Content Placeholder 2"/>
          <p:cNvSpPr>
            <a:spLocks noGrp="1"/>
          </p:cNvSpPr>
          <p:nvPr>
            <p:ph idx="1"/>
          </p:nvPr>
        </p:nvSpPr>
        <p:spPr>
          <a:xfrm>
            <a:off x="714375" y="1214438"/>
            <a:ext cx="7772400" cy="4500562"/>
          </a:xfrm>
        </p:spPr>
        <p:txBody>
          <a:bodyPr/>
          <a:lstStyle/>
          <a:p>
            <a:r>
              <a:rPr lang="en-GB">
                <a:cs typeface="ＭＳ Ｐゴシック" charset="-128"/>
              </a:rPr>
              <a:t>Beazley Archive: ‘XDB’ – XML data, SQL Server Database, ASP front end.</a:t>
            </a:r>
          </a:p>
          <a:p>
            <a:pPr>
              <a:buFont typeface="Wingdings" charset="2"/>
              <a:buNone/>
            </a:pPr>
            <a:endParaRPr lang="en-GB">
              <a:cs typeface="ＭＳ Ｐゴシック" charset="-128"/>
            </a:endParaRPr>
          </a:p>
          <a:p>
            <a:r>
              <a:rPr lang="en-GB">
                <a:cs typeface="ＭＳ Ｐゴシック" charset="-128"/>
              </a:rPr>
              <a:t>Cologne Research Archive and German Archaeological Institute: ‘Arachne’  - MySQL database, PHP front end.</a:t>
            </a:r>
          </a:p>
          <a:p>
            <a:pPr>
              <a:buFont typeface="Wingdings" charset="2"/>
              <a:buNone/>
            </a:pPr>
            <a:endParaRPr lang="en-GB">
              <a:cs typeface="ＭＳ Ｐゴシック" charset="-128"/>
            </a:endParaRPr>
          </a:p>
          <a:p>
            <a:r>
              <a:rPr lang="en-GB">
                <a:cs typeface="ＭＳ Ｐゴシック" charset="-128"/>
              </a:rPr>
              <a:t>LIMC: MySQL database, PHP front end.</a:t>
            </a:r>
          </a:p>
          <a:p>
            <a:endParaRPr lang="en-GB">
              <a:cs typeface="ＭＳ Ｐゴシック" charset="-128"/>
            </a:endParaRPr>
          </a:p>
          <a:p>
            <a:r>
              <a:rPr lang="en-GB">
                <a:cs typeface="ＭＳ Ｐゴシック" charset="-128"/>
              </a:rPr>
              <a:t>LGPN: Ingres relational database, also available as an eXist XML database serving TEI-XML data. XQuery front end.</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GB">
                <a:cs typeface="ＭＳ Ｐゴシック" charset="-128"/>
              </a:rPr>
              <a:t>Databases</a:t>
            </a:r>
          </a:p>
        </p:txBody>
      </p:sp>
      <p:sp>
        <p:nvSpPr>
          <p:cNvPr id="44035" name="Content Placeholder 2"/>
          <p:cNvSpPr>
            <a:spLocks noGrp="1"/>
          </p:cNvSpPr>
          <p:nvPr>
            <p:ph idx="1"/>
          </p:nvPr>
        </p:nvSpPr>
        <p:spPr>
          <a:xfrm>
            <a:off x="685800" y="1214438"/>
            <a:ext cx="7772400" cy="4572000"/>
          </a:xfrm>
        </p:spPr>
        <p:txBody>
          <a:bodyPr/>
          <a:lstStyle/>
          <a:p>
            <a:r>
              <a:rPr lang="en-GB">
                <a:cs typeface="ＭＳ Ｐゴシック" charset="-128"/>
              </a:rPr>
              <a:t>The variety of databases demonstrates how other partners can  join with relatively little effort.</a:t>
            </a:r>
          </a:p>
          <a:p>
            <a:endParaRPr lang="en-GB">
              <a:cs typeface="ＭＳ Ｐゴシック" charset="-128"/>
            </a:endParaRPr>
          </a:p>
          <a:p>
            <a:endParaRPr lang="en-GB">
              <a:cs typeface="ＭＳ Ｐゴシック" charset="-128"/>
            </a:endParaRPr>
          </a:p>
          <a:p>
            <a:r>
              <a:rPr lang="en-GB">
                <a:cs typeface="ＭＳ Ｐゴシック" charset="-128"/>
              </a:rPr>
              <a:t>No changes required to existing databases or programs.</a:t>
            </a:r>
          </a:p>
          <a:p>
            <a:endParaRPr lang="en-GB">
              <a:cs typeface="ＭＳ Ｐゴシック" charset="-128"/>
            </a:endParaRPr>
          </a:p>
          <a:p>
            <a:endParaRPr lang="en-GB">
              <a:cs typeface="ＭＳ Ｐゴシック" charset="-128"/>
            </a:endParaRPr>
          </a:p>
          <a:p>
            <a:r>
              <a:rPr lang="en-GB">
                <a:cs typeface="ＭＳ Ｐゴシック" charset="-128"/>
              </a:rPr>
              <a:t>Interchange of data is achieved by export of underlying data to CIDOC-CRM.</a:t>
            </a:r>
          </a:p>
          <a:p>
            <a:endParaRPr lang="en-GB">
              <a:cs typeface="ＭＳ Ｐゴシック" charset="-128"/>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 name="Rectangle 18"/>
          <p:cNvSpPr/>
          <p:nvPr/>
        </p:nvSpPr>
        <p:spPr bwMode="auto">
          <a:xfrm>
            <a:off x="3071813" y="4714875"/>
            <a:ext cx="3714750" cy="1500188"/>
          </a:xfrm>
          <a:prstGeom prst="rect">
            <a:avLst/>
          </a:prstGeom>
          <a:solidFill>
            <a:schemeClr val="bg2">
              <a:lumMod val="20000"/>
              <a:lumOff val="80000"/>
            </a:schemeClr>
          </a:solidFill>
          <a:ln w="9525" cap="flat" cmpd="sng" algn="ctr">
            <a:solidFill>
              <a:schemeClr val="tx1"/>
            </a:solidFill>
            <a:prstDash val="dash"/>
            <a:round/>
            <a:headEnd type="none" w="med" len="med"/>
            <a:tailEnd type="none" w="med" len="med"/>
          </a:ln>
          <a:effectLst/>
        </p:spPr>
        <p:txBody>
          <a:bodyPr>
            <a:prstTxWarp prst="textNoShape">
              <a:avLst/>
            </a:prstTxWarp>
          </a:bodyPr>
          <a:lstStyle/>
          <a:p>
            <a:endParaRPr lang="en-GB"/>
          </a:p>
        </p:txBody>
      </p:sp>
      <p:sp>
        <p:nvSpPr>
          <p:cNvPr id="18" name="Rectangle 17"/>
          <p:cNvSpPr/>
          <p:nvPr/>
        </p:nvSpPr>
        <p:spPr bwMode="auto">
          <a:xfrm>
            <a:off x="6858000" y="3286125"/>
            <a:ext cx="1857375" cy="1285875"/>
          </a:xfrm>
          <a:prstGeom prst="rect">
            <a:avLst/>
          </a:prstGeom>
          <a:solidFill>
            <a:schemeClr val="bg2">
              <a:lumMod val="20000"/>
              <a:lumOff val="80000"/>
            </a:schemeClr>
          </a:solidFill>
          <a:ln w="9525" cap="flat" cmpd="sng" algn="ctr">
            <a:solidFill>
              <a:schemeClr val="tx1"/>
            </a:solidFill>
            <a:prstDash val="dash"/>
            <a:round/>
            <a:headEnd type="none" w="med" len="med"/>
            <a:tailEnd type="none" w="med" len="med"/>
          </a:ln>
          <a:effectLst/>
        </p:spPr>
        <p:txBody>
          <a:bodyPr>
            <a:prstTxWarp prst="textNoShape">
              <a:avLst/>
            </a:prstTxWarp>
          </a:bodyPr>
          <a:lstStyle/>
          <a:p>
            <a:endParaRPr lang="en-GB"/>
          </a:p>
        </p:txBody>
      </p:sp>
      <p:sp>
        <p:nvSpPr>
          <p:cNvPr id="17" name="Rectangle 16"/>
          <p:cNvSpPr/>
          <p:nvPr/>
        </p:nvSpPr>
        <p:spPr bwMode="auto">
          <a:xfrm>
            <a:off x="428625" y="3357563"/>
            <a:ext cx="1857375" cy="1285875"/>
          </a:xfrm>
          <a:prstGeom prst="rect">
            <a:avLst/>
          </a:prstGeom>
          <a:solidFill>
            <a:schemeClr val="bg2">
              <a:lumMod val="20000"/>
              <a:lumOff val="80000"/>
            </a:schemeClr>
          </a:solidFill>
          <a:ln w="9525" cap="flat" cmpd="sng" algn="ctr">
            <a:solidFill>
              <a:schemeClr val="tx1"/>
            </a:solidFill>
            <a:prstDash val="dash"/>
            <a:round/>
            <a:headEnd type="none" w="med" len="med"/>
            <a:tailEnd type="none" w="med" len="med"/>
          </a:ln>
          <a:effectLst/>
        </p:spPr>
        <p:txBody>
          <a:bodyPr>
            <a:prstTxWarp prst="textNoShape">
              <a:avLst/>
            </a:prstTxWarp>
          </a:bodyPr>
          <a:lstStyle/>
          <a:p>
            <a:endParaRPr lang="en-GB"/>
          </a:p>
        </p:txBody>
      </p:sp>
      <p:sp>
        <p:nvSpPr>
          <p:cNvPr id="46085" name="Title 1"/>
          <p:cNvSpPr>
            <a:spLocks noGrp="1"/>
          </p:cNvSpPr>
          <p:nvPr>
            <p:ph type="title"/>
          </p:nvPr>
        </p:nvSpPr>
        <p:spPr/>
        <p:txBody>
          <a:bodyPr/>
          <a:lstStyle/>
          <a:p>
            <a:r>
              <a:rPr lang="en-GB">
                <a:cs typeface="ＭＳ Ｐゴシック" charset="-128"/>
              </a:rPr>
              <a:t>CLAROS Explorer</a:t>
            </a:r>
          </a:p>
        </p:txBody>
      </p:sp>
      <p:sp>
        <p:nvSpPr>
          <p:cNvPr id="46086" name="Content Placeholder 2"/>
          <p:cNvSpPr>
            <a:spLocks noGrp="1"/>
          </p:cNvSpPr>
          <p:nvPr>
            <p:ph idx="1"/>
          </p:nvPr>
        </p:nvSpPr>
        <p:spPr>
          <a:xfrm>
            <a:off x="685800" y="1000125"/>
            <a:ext cx="8243888" cy="1785938"/>
          </a:xfrm>
        </p:spPr>
        <p:txBody>
          <a:bodyPr/>
          <a:lstStyle/>
          <a:p>
            <a:r>
              <a:rPr lang="en-GB" dirty="0">
                <a:cs typeface="ＭＳ Ｐゴシック" charset="-128"/>
              </a:rPr>
              <a:t>Each partner can integrate CLAROS data from the other partners using his own programming platform.</a:t>
            </a:r>
          </a:p>
          <a:p>
            <a:pPr>
              <a:buFont typeface="Wingdings" charset="2"/>
              <a:buNone/>
            </a:pPr>
            <a:endParaRPr lang="en-GB" dirty="0">
              <a:cs typeface="ＭＳ Ｐゴシック" charset="-128"/>
            </a:endParaRPr>
          </a:p>
          <a:p>
            <a:r>
              <a:rPr lang="en-GB" dirty="0">
                <a:cs typeface="ＭＳ Ｐゴシック" charset="-128"/>
              </a:rPr>
              <a:t>As an example Beazley Archive set up the CLAROS Explorer that you have just seen demonstrated to show what is possible.</a:t>
            </a:r>
          </a:p>
          <a:p>
            <a:endParaRPr lang="en-GB" dirty="0">
              <a:cs typeface="ＭＳ Ｐゴシック" charset="-128"/>
            </a:endParaRPr>
          </a:p>
          <a:p>
            <a:endParaRPr lang="en-GB" dirty="0">
              <a:cs typeface="ＭＳ Ｐゴシック" charset="-128"/>
            </a:endParaRPr>
          </a:p>
        </p:txBody>
      </p:sp>
      <p:sp>
        <p:nvSpPr>
          <p:cNvPr id="46087" name="AutoShape 1"/>
          <p:cNvSpPr>
            <a:spLocks noChangeArrowheads="1"/>
          </p:cNvSpPr>
          <p:nvPr/>
        </p:nvSpPr>
        <p:spPr bwMode="auto">
          <a:xfrm>
            <a:off x="7358063" y="3370263"/>
            <a:ext cx="979487" cy="979487"/>
          </a:xfrm>
          <a:prstGeom prst="flowChartMagneticDisk">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sz="1800">
                <a:solidFill>
                  <a:srgbClr val="000000"/>
                </a:solidFill>
              </a:rPr>
              <a:t>CLAROS</a:t>
            </a:r>
          </a:p>
        </p:txBody>
      </p:sp>
      <p:sp>
        <p:nvSpPr>
          <p:cNvPr id="46088" name="Text Box 13"/>
          <p:cNvSpPr txBox="1">
            <a:spLocks noChangeArrowheads="1"/>
          </p:cNvSpPr>
          <p:nvPr/>
        </p:nvSpPr>
        <p:spPr bwMode="auto">
          <a:xfrm>
            <a:off x="3571875" y="3286125"/>
            <a:ext cx="1633538" cy="357188"/>
          </a:xfrm>
          <a:prstGeom prst="rect">
            <a:avLst/>
          </a:prstGeom>
          <a:solidFill>
            <a:srgbClr val="C5D2E0"/>
          </a:solidFill>
          <a:ln w="9525">
            <a:noFill/>
            <a:round/>
            <a:headEnd/>
            <a:tailEnd/>
          </a:ln>
        </p:spPr>
        <p:txBody>
          <a:bodyPr lIns="81639" tIns="55221" rIns="81639" bIns="40820">
            <a:prstTxWarp prst="textNoShape">
              <a:avLst/>
            </a:prstTxWarp>
          </a:bodyPr>
          <a:lstStyle/>
          <a:p>
            <a:pPr algn="ctr">
              <a:tabLst>
                <a:tab pos="655638" algn="l"/>
                <a:tab pos="1312863" algn="l"/>
              </a:tabLst>
            </a:pPr>
            <a:r>
              <a:rPr lang="en-GB" sz="1600">
                <a:solidFill>
                  <a:srgbClr val="7030A0"/>
                </a:solidFill>
              </a:rPr>
              <a:t>Search Request</a:t>
            </a:r>
          </a:p>
        </p:txBody>
      </p:sp>
      <p:sp>
        <p:nvSpPr>
          <p:cNvPr id="46089" name="AutoShape 5"/>
          <p:cNvSpPr>
            <a:spLocks noChangeArrowheads="1"/>
          </p:cNvSpPr>
          <p:nvPr/>
        </p:nvSpPr>
        <p:spPr bwMode="auto">
          <a:xfrm>
            <a:off x="714375" y="3571875"/>
            <a:ext cx="1306513" cy="654050"/>
          </a:xfrm>
          <a:prstGeom prst="flowChartProcess">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sz="1800">
                <a:solidFill>
                  <a:srgbClr val="000000"/>
                </a:solidFill>
              </a:rPr>
              <a:t>ASP</a:t>
            </a:r>
          </a:p>
        </p:txBody>
      </p:sp>
      <p:sp>
        <p:nvSpPr>
          <p:cNvPr id="46090" name="AutoShape 5"/>
          <p:cNvSpPr>
            <a:spLocks noChangeArrowheads="1"/>
          </p:cNvSpPr>
          <p:nvPr/>
        </p:nvSpPr>
        <p:spPr bwMode="auto">
          <a:xfrm>
            <a:off x="3214688" y="5357813"/>
            <a:ext cx="1306512" cy="654050"/>
          </a:xfrm>
          <a:prstGeom prst="flowChartProcess">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sz="1800">
                <a:solidFill>
                  <a:srgbClr val="000000"/>
                </a:solidFill>
              </a:rPr>
              <a:t>JavaScript</a:t>
            </a:r>
          </a:p>
        </p:txBody>
      </p:sp>
      <p:sp>
        <p:nvSpPr>
          <p:cNvPr id="46091" name="Text Box 13"/>
          <p:cNvSpPr txBox="1">
            <a:spLocks noChangeArrowheads="1"/>
          </p:cNvSpPr>
          <p:nvPr/>
        </p:nvSpPr>
        <p:spPr bwMode="auto">
          <a:xfrm>
            <a:off x="3581400" y="3714750"/>
            <a:ext cx="1633538" cy="357188"/>
          </a:xfrm>
          <a:prstGeom prst="rect">
            <a:avLst/>
          </a:prstGeom>
          <a:solidFill>
            <a:srgbClr val="C5D2E0"/>
          </a:solidFill>
          <a:ln w="9525">
            <a:noFill/>
            <a:round/>
            <a:headEnd/>
            <a:tailEnd/>
          </a:ln>
        </p:spPr>
        <p:txBody>
          <a:bodyPr lIns="81639" tIns="55221" rIns="81639" bIns="40820">
            <a:prstTxWarp prst="textNoShape">
              <a:avLst/>
            </a:prstTxWarp>
          </a:bodyPr>
          <a:lstStyle/>
          <a:p>
            <a:pPr algn="ctr">
              <a:tabLst>
                <a:tab pos="655638" algn="l"/>
                <a:tab pos="1312863" algn="l"/>
              </a:tabLst>
            </a:pPr>
            <a:r>
              <a:rPr lang="en-GB" sz="1600">
                <a:solidFill>
                  <a:srgbClr val="7030A0"/>
                </a:solidFill>
              </a:rPr>
              <a:t>Returned Data</a:t>
            </a:r>
          </a:p>
        </p:txBody>
      </p:sp>
      <p:sp>
        <p:nvSpPr>
          <p:cNvPr id="46092" name="Text Box 13"/>
          <p:cNvSpPr txBox="1">
            <a:spLocks noChangeArrowheads="1"/>
          </p:cNvSpPr>
          <p:nvPr/>
        </p:nvSpPr>
        <p:spPr bwMode="auto">
          <a:xfrm>
            <a:off x="2143125" y="4548188"/>
            <a:ext cx="1071563" cy="571500"/>
          </a:xfrm>
          <a:prstGeom prst="rect">
            <a:avLst/>
          </a:prstGeom>
          <a:noFill/>
          <a:ln w="9525">
            <a:noFill/>
            <a:round/>
            <a:headEnd/>
            <a:tailEnd/>
          </a:ln>
        </p:spPr>
        <p:txBody>
          <a:bodyPr lIns="81639" tIns="55221" rIns="81639" bIns="40820">
            <a:prstTxWarp prst="textNoShape">
              <a:avLst/>
            </a:prstTxWarp>
          </a:bodyPr>
          <a:lstStyle/>
          <a:p>
            <a:pPr algn="ctr">
              <a:tabLst>
                <a:tab pos="655638" algn="l"/>
                <a:tab pos="1312863" algn="l"/>
              </a:tabLst>
            </a:pPr>
            <a:r>
              <a:rPr lang="en-GB" sz="1600">
                <a:solidFill>
                  <a:srgbClr val="7030A0"/>
                </a:solidFill>
              </a:rPr>
              <a:t>Format</a:t>
            </a:r>
          </a:p>
          <a:p>
            <a:pPr algn="ctr">
              <a:tabLst>
                <a:tab pos="655638" algn="l"/>
                <a:tab pos="1312863" algn="l"/>
              </a:tabLst>
            </a:pPr>
            <a:r>
              <a:rPr lang="en-GB" sz="1600">
                <a:solidFill>
                  <a:srgbClr val="7030A0"/>
                </a:solidFill>
              </a:rPr>
              <a:t>Data</a:t>
            </a:r>
          </a:p>
        </p:txBody>
      </p:sp>
      <p:pic>
        <p:nvPicPr>
          <p:cNvPr id="46093" name="Picture 15" descr="Untitled-2.gif"/>
          <p:cNvPicPr>
            <a:picLocks noChangeAspect="1"/>
          </p:cNvPicPr>
          <p:nvPr/>
        </p:nvPicPr>
        <p:blipFill>
          <a:blip r:embed="rId3"/>
          <a:srcRect/>
          <a:stretch>
            <a:fillRect/>
          </a:stretch>
        </p:blipFill>
        <p:spPr bwMode="auto">
          <a:xfrm>
            <a:off x="4746625" y="5000625"/>
            <a:ext cx="1968500" cy="1189038"/>
          </a:xfrm>
          <a:prstGeom prst="rect">
            <a:avLst/>
          </a:prstGeom>
          <a:noFill/>
          <a:ln w="9525">
            <a:noFill/>
            <a:miter lim="800000"/>
            <a:headEnd/>
            <a:tailEnd/>
          </a:ln>
        </p:spPr>
      </p:pic>
      <p:sp>
        <p:nvSpPr>
          <p:cNvPr id="46094" name="Text Box 13"/>
          <p:cNvSpPr txBox="1">
            <a:spLocks noChangeArrowheads="1"/>
          </p:cNvSpPr>
          <p:nvPr/>
        </p:nvSpPr>
        <p:spPr bwMode="auto">
          <a:xfrm>
            <a:off x="357188" y="3071813"/>
            <a:ext cx="1633537" cy="357187"/>
          </a:xfrm>
          <a:prstGeom prst="rect">
            <a:avLst/>
          </a:prstGeom>
          <a:noFill/>
          <a:ln w="9525">
            <a:noFill/>
            <a:round/>
            <a:headEnd/>
            <a:tailEnd/>
          </a:ln>
        </p:spPr>
        <p:txBody>
          <a:bodyPr lIns="81639" tIns="55221" rIns="81639" bIns="40820">
            <a:prstTxWarp prst="textNoShape">
              <a:avLst/>
            </a:prstTxWarp>
          </a:bodyPr>
          <a:lstStyle/>
          <a:p>
            <a:pPr algn="ctr">
              <a:tabLst>
                <a:tab pos="655638" algn="l"/>
                <a:tab pos="1312863" algn="l"/>
              </a:tabLst>
            </a:pPr>
            <a:r>
              <a:rPr lang="en-GB" sz="1600" i="1">
                <a:solidFill>
                  <a:srgbClr val="000000"/>
                </a:solidFill>
              </a:rPr>
              <a:t>Beazley Server</a:t>
            </a:r>
          </a:p>
        </p:txBody>
      </p:sp>
      <p:sp>
        <p:nvSpPr>
          <p:cNvPr id="46095" name="Text Box 13"/>
          <p:cNvSpPr txBox="1">
            <a:spLocks noChangeArrowheads="1"/>
          </p:cNvSpPr>
          <p:nvPr/>
        </p:nvSpPr>
        <p:spPr bwMode="auto">
          <a:xfrm>
            <a:off x="6858000" y="3000375"/>
            <a:ext cx="2000250" cy="357188"/>
          </a:xfrm>
          <a:prstGeom prst="rect">
            <a:avLst/>
          </a:prstGeom>
          <a:noFill/>
          <a:ln w="9525">
            <a:noFill/>
            <a:round/>
            <a:headEnd/>
            <a:tailEnd/>
          </a:ln>
        </p:spPr>
        <p:txBody>
          <a:bodyPr lIns="81639" tIns="55221" rIns="81639" bIns="40820">
            <a:prstTxWarp prst="textNoShape">
              <a:avLst/>
            </a:prstTxWarp>
          </a:bodyPr>
          <a:lstStyle/>
          <a:p>
            <a:pPr>
              <a:tabLst>
                <a:tab pos="655638" algn="l"/>
                <a:tab pos="1312863" algn="l"/>
              </a:tabLst>
            </a:pPr>
            <a:r>
              <a:rPr lang="en-GB" sz="1600" i="1">
                <a:solidFill>
                  <a:srgbClr val="000000"/>
                </a:solidFill>
              </a:rPr>
              <a:t>CLAROS Server</a:t>
            </a:r>
          </a:p>
        </p:txBody>
      </p:sp>
      <p:sp>
        <p:nvSpPr>
          <p:cNvPr id="46096" name="Text Box 13"/>
          <p:cNvSpPr txBox="1">
            <a:spLocks noChangeArrowheads="1"/>
          </p:cNvSpPr>
          <p:nvPr/>
        </p:nvSpPr>
        <p:spPr bwMode="auto">
          <a:xfrm>
            <a:off x="3429000" y="4357688"/>
            <a:ext cx="2071688" cy="357187"/>
          </a:xfrm>
          <a:prstGeom prst="rect">
            <a:avLst/>
          </a:prstGeom>
          <a:noFill/>
          <a:ln w="9525">
            <a:noFill/>
            <a:round/>
            <a:headEnd/>
            <a:tailEnd/>
          </a:ln>
        </p:spPr>
        <p:txBody>
          <a:bodyPr lIns="81639" tIns="55221" rIns="81639" bIns="40820">
            <a:prstTxWarp prst="textNoShape">
              <a:avLst/>
            </a:prstTxWarp>
          </a:bodyPr>
          <a:lstStyle/>
          <a:p>
            <a:pPr algn="ctr">
              <a:tabLst>
                <a:tab pos="655638" algn="l"/>
                <a:tab pos="1312863" algn="l"/>
              </a:tabLst>
            </a:pPr>
            <a:r>
              <a:rPr lang="en-GB" sz="1600" i="1">
                <a:solidFill>
                  <a:srgbClr val="000000"/>
                </a:solidFill>
              </a:rPr>
              <a:t>User’s Web Browser</a:t>
            </a:r>
          </a:p>
        </p:txBody>
      </p:sp>
      <p:sp>
        <p:nvSpPr>
          <p:cNvPr id="46097" name="Text Box 13"/>
          <p:cNvSpPr txBox="1">
            <a:spLocks noChangeArrowheads="1"/>
          </p:cNvSpPr>
          <p:nvPr/>
        </p:nvSpPr>
        <p:spPr bwMode="auto">
          <a:xfrm>
            <a:off x="1143000" y="4857750"/>
            <a:ext cx="1214438" cy="571500"/>
          </a:xfrm>
          <a:prstGeom prst="rect">
            <a:avLst/>
          </a:prstGeom>
          <a:noFill/>
          <a:ln w="9525">
            <a:noFill/>
            <a:round/>
            <a:headEnd/>
            <a:tailEnd/>
          </a:ln>
        </p:spPr>
        <p:txBody>
          <a:bodyPr lIns="81639" tIns="55221" rIns="81639" bIns="40820">
            <a:prstTxWarp prst="textNoShape">
              <a:avLst/>
            </a:prstTxWarp>
          </a:bodyPr>
          <a:lstStyle/>
          <a:p>
            <a:pPr algn="ctr">
              <a:tabLst>
                <a:tab pos="655638" algn="l"/>
                <a:tab pos="1312863" algn="l"/>
              </a:tabLst>
            </a:pPr>
            <a:r>
              <a:rPr lang="en-GB" sz="1600">
                <a:solidFill>
                  <a:srgbClr val="7030A0"/>
                </a:solidFill>
              </a:rPr>
              <a:t>User</a:t>
            </a:r>
          </a:p>
          <a:p>
            <a:pPr algn="ctr">
              <a:tabLst>
                <a:tab pos="655638" algn="l"/>
                <a:tab pos="1312863" algn="l"/>
              </a:tabLst>
            </a:pPr>
            <a:r>
              <a:rPr lang="en-GB" sz="1600">
                <a:solidFill>
                  <a:srgbClr val="7030A0"/>
                </a:solidFill>
              </a:rPr>
              <a:t>Interaction</a:t>
            </a:r>
          </a:p>
        </p:txBody>
      </p:sp>
      <p:cxnSp>
        <p:nvCxnSpPr>
          <p:cNvPr id="46098" name="Straight Arrow Connector 24"/>
          <p:cNvCxnSpPr>
            <a:cxnSpLocks noChangeShapeType="1"/>
          </p:cNvCxnSpPr>
          <p:nvPr/>
        </p:nvCxnSpPr>
        <p:spPr bwMode="auto">
          <a:xfrm>
            <a:off x="1571625" y="4214813"/>
            <a:ext cx="3214688" cy="928687"/>
          </a:xfrm>
          <a:prstGeom prst="straightConnector1">
            <a:avLst/>
          </a:prstGeom>
          <a:noFill/>
          <a:ln w="9525">
            <a:solidFill>
              <a:srgbClr val="7030A0"/>
            </a:solidFill>
            <a:round/>
            <a:headEnd/>
            <a:tailEnd type="arrow" w="med" len="med"/>
          </a:ln>
        </p:spPr>
      </p:cxnSp>
      <p:cxnSp>
        <p:nvCxnSpPr>
          <p:cNvPr id="46099" name="Straight Arrow Connector 26"/>
          <p:cNvCxnSpPr>
            <a:cxnSpLocks noChangeShapeType="1"/>
          </p:cNvCxnSpPr>
          <p:nvPr/>
        </p:nvCxnSpPr>
        <p:spPr bwMode="auto">
          <a:xfrm rot="10800000">
            <a:off x="4500563" y="5713413"/>
            <a:ext cx="214312" cy="1587"/>
          </a:xfrm>
          <a:prstGeom prst="straightConnector1">
            <a:avLst/>
          </a:prstGeom>
          <a:noFill/>
          <a:ln w="9525">
            <a:solidFill>
              <a:srgbClr val="7030A0"/>
            </a:solidFill>
            <a:round/>
            <a:headEnd/>
            <a:tailEnd type="arrow" w="med" len="med"/>
          </a:ln>
        </p:spPr>
      </p:cxnSp>
      <p:cxnSp>
        <p:nvCxnSpPr>
          <p:cNvPr id="46100" name="Straight Arrow Connector 28"/>
          <p:cNvCxnSpPr>
            <a:cxnSpLocks noChangeShapeType="1"/>
            <a:stCxn id="46090" idx="1"/>
          </p:cNvCxnSpPr>
          <p:nvPr/>
        </p:nvCxnSpPr>
        <p:spPr bwMode="auto">
          <a:xfrm rot="10800000">
            <a:off x="1071563" y="4214813"/>
            <a:ext cx="2143125" cy="1470025"/>
          </a:xfrm>
          <a:prstGeom prst="straightConnector1">
            <a:avLst/>
          </a:prstGeom>
          <a:noFill/>
          <a:ln w="9525">
            <a:solidFill>
              <a:srgbClr val="7030A0"/>
            </a:solidFill>
            <a:round/>
            <a:headEnd/>
            <a:tailEnd type="arrow" w="med" len="med"/>
          </a:ln>
        </p:spPr>
      </p:cxnSp>
      <p:cxnSp>
        <p:nvCxnSpPr>
          <p:cNvPr id="46101" name="Straight Arrow Connector 30"/>
          <p:cNvCxnSpPr>
            <a:cxnSpLocks noChangeShapeType="1"/>
          </p:cNvCxnSpPr>
          <p:nvPr/>
        </p:nvCxnSpPr>
        <p:spPr bwMode="auto">
          <a:xfrm flipV="1">
            <a:off x="2000250" y="3643313"/>
            <a:ext cx="5357813" cy="0"/>
          </a:xfrm>
          <a:prstGeom prst="straightConnector1">
            <a:avLst/>
          </a:prstGeom>
          <a:noFill/>
          <a:ln w="9525">
            <a:solidFill>
              <a:srgbClr val="7030A0"/>
            </a:solidFill>
            <a:round/>
            <a:headEnd/>
            <a:tailEnd type="arrow" w="med" len="med"/>
          </a:ln>
        </p:spPr>
      </p:cxnSp>
      <p:cxnSp>
        <p:nvCxnSpPr>
          <p:cNvPr id="46102" name="Straight Arrow Connector 32"/>
          <p:cNvCxnSpPr>
            <a:cxnSpLocks noChangeShapeType="1"/>
          </p:cNvCxnSpPr>
          <p:nvPr/>
        </p:nvCxnSpPr>
        <p:spPr bwMode="auto">
          <a:xfrm rot="10800000">
            <a:off x="2000250" y="4000500"/>
            <a:ext cx="5357813" cy="1588"/>
          </a:xfrm>
          <a:prstGeom prst="straightConnector1">
            <a:avLst/>
          </a:prstGeom>
          <a:noFill/>
          <a:ln w="9525">
            <a:solidFill>
              <a:srgbClr val="7030A0"/>
            </a:solidFill>
            <a:round/>
            <a:headEnd/>
            <a:tailEnd type="arrow" w="med" len="med"/>
          </a:ln>
        </p:spPr>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GB">
                <a:cs typeface="ＭＳ Ｐゴシック" charset="-128"/>
              </a:rPr>
              <a:t>CLAROS Explorer – Further Development</a:t>
            </a:r>
          </a:p>
        </p:txBody>
      </p:sp>
      <p:sp>
        <p:nvSpPr>
          <p:cNvPr id="48131" name="Content Placeholder 2"/>
          <p:cNvSpPr>
            <a:spLocks noGrp="1"/>
          </p:cNvSpPr>
          <p:nvPr>
            <p:ph idx="1"/>
          </p:nvPr>
        </p:nvSpPr>
        <p:spPr>
          <a:xfrm>
            <a:off x="685800" y="1214438"/>
            <a:ext cx="7772400" cy="4572000"/>
          </a:xfrm>
        </p:spPr>
        <p:txBody>
          <a:bodyPr/>
          <a:lstStyle/>
          <a:p>
            <a:r>
              <a:rPr lang="en-GB">
                <a:cs typeface="ＭＳ Ｐゴシック" charset="-128"/>
              </a:rPr>
              <a:t>Linked Multi-lingual Thesauri</a:t>
            </a:r>
          </a:p>
          <a:p>
            <a:pPr lvl="1"/>
            <a:r>
              <a:rPr lang="en-GB"/>
              <a:t>HERAKLES -&gt; HERCULES, HÉRACLÈS, ERACLE, HERACLES</a:t>
            </a:r>
          </a:p>
          <a:p>
            <a:pPr>
              <a:buFont typeface="Wingdings" charset="2"/>
              <a:buNone/>
            </a:pPr>
            <a:endParaRPr lang="en-GB">
              <a:cs typeface="ＭＳ Ｐゴシック" charset="-128"/>
            </a:endParaRPr>
          </a:p>
          <a:p>
            <a:r>
              <a:rPr lang="en-GB">
                <a:cs typeface="ＭＳ Ｐゴシック" charset="-128"/>
              </a:rPr>
              <a:t>Hierarchy of place names / geo-coordinates</a:t>
            </a:r>
          </a:p>
          <a:p>
            <a:pPr lvl="1"/>
            <a:r>
              <a:rPr lang="en-GB"/>
              <a:t>GREECE -&gt; ATTICA -&gt; ATHENS -&gt; ACROPOLIS</a:t>
            </a:r>
          </a:p>
          <a:p>
            <a:endParaRPr lang="en-GB">
              <a:cs typeface="ＭＳ Ｐゴシック" charset="-128"/>
            </a:endParaRPr>
          </a:p>
          <a:p>
            <a:endParaRPr lang="en-GB">
              <a:cs typeface="ＭＳ Ｐゴシック" charset="-128"/>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AutoShape 1"/>
          <p:cNvSpPr>
            <a:spLocks noChangeArrowheads="1"/>
          </p:cNvSpPr>
          <p:nvPr/>
        </p:nvSpPr>
        <p:spPr bwMode="auto">
          <a:xfrm>
            <a:off x="1154113" y="1095375"/>
            <a:ext cx="979487" cy="979488"/>
          </a:xfrm>
          <a:prstGeom prst="flowChartMagneticDisk">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sz="1800">
                <a:solidFill>
                  <a:srgbClr val="000000"/>
                </a:solidFill>
              </a:rPr>
              <a:t>Beazley</a:t>
            </a:r>
            <a:br>
              <a:rPr lang="en-GB" sz="1800">
                <a:solidFill>
                  <a:srgbClr val="000000"/>
                </a:solidFill>
              </a:rPr>
            </a:br>
            <a:r>
              <a:rPr lang="en-GB" sz="1800">
                <a:solidFill>
                  <a:srgbClr val="000000"/>
                </a:solidFill>
              </a:rPr>
              <a:t>Archive</a:t>
            </a:r>
          </a:p>
        </p:txBody>
      </p:sp>
      <p:sp>
        <p:nvSpPr>
          <p:cNvPr id="50179" name="AutoShape 2"/>
          <p:cNvSpPr>
            <a:spLocks noChangeArrowheads="1"/>
          </p:cNvSpPr>
          <p:nvPr/>
        </p:nvSpPr>
        <p:spPr bwMode="auto">
          <a:xfrm>
            <a:off x="3113088" y="1095375"/>
            <a:ext cx="979487" cy="979488"/>
          </a:xfrm>
          <a:prstGeom prst="flowChartMagneticDisk">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sz="1800">
                <a:solidFill>
                  <a:srgbClr val="000000"/>
                </a:solidFill>
              </a:rPr>
              <a:t>DAI</a:t>
            </a:r>
            <a:br>
              <a:rPr lang="en-GB" sz="1800">
                <a:solidFill>
                  <a:srgbClr val="000000"/>
                </a:solidFill>
              </a:rPr>
            </a:br>
            <a:r>
              <a:rPr lang="en-GB" sz="1800">
                <a:solidFill>
                  <a:srgbClr val="000000"/>
                </a:solidFill>
              </a:rPr>
              <a:t>Arachne</a:t>
            </a:r>
          </a:p>
        </p:txBody>
      </p:sp>
      <p:sp>
        <p:nvSpPr>
          <p:cNvPr id="50180" name="AutoShape 3"/>
          <p:cNvSpPr>
            <a:spLocks noChangeArrowheads="1"/>
          </p:cNvSpPr>
          <p:nvPr/>
        </p:nvSpPr>
        <p:spPr bwMode="auto">
          <a:xfrm>
            <a:off x="7032625" y="1095375"/>
            <a:ext cx="979488" cy="979488"/>
          </a:xfrm>
          <a:prstGeom prst="flowChartMagneticDisk">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sz="1800">
                <a:solidFill>
                  <a:srgbClr val="000000"/>
                </a:solidFill>
              </a:rPr>
              <a:t>LGPN</a:t>
            </a:r>
            <a:br>
              <a:rPr lang="en-GB" sz="1800">
                <a:solidFill>
                  <a:srgbClr val="000000"/>
                </a:solidFill>
              </a:rPr>
            </a:br>
            <a:r>
              <a:rPr lang="en-GB" sz="1800">
                <a:solidFill>
                  <a:srgbClr val="000000"/>
                </a:solidFill>
              </a:rPr>
              <a:t>(Oxford)</a:t>
            </a:r>
          </a:p>
        </p:txBody>
      </p:sp>
      <p:sp>
        <p:nvSpPr>
          <p:cNvPr id="50181" name="AutoShape 4"/>
          <p:cNvSpPr>
            <a:spLocks noChangeArrowheads="1"/>
          </p:cNvSpPr>
          <p:nvPr/>
        </p:nvSpPr>
        <p:spPr bwMode="auto">
          <a:xfrm>
            <a:off x="5072063" y="1095375"/>
            <a:ext cx="979487" cy="979488"/>
          </a:xfrm>
          <a:prstGeom prst="flowChartMagneticDisk">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sz="1800">
                <a:solidFill>
                  <a:srgbClr val="000000"/>
                </a:solidFill>
              </a:rPr>
              <a:t>LIMC</a:t>
            </a:r>
            <a:br>
              <a:rPr lang="en-GB" sz="1800">
                <a:solidFill>
                  <a:srgbClr val="000000"/>
                </a:solidFill>
              </a:rPr>
            </a:br>
            <a:r>
              <a:rPr lang="en-GB" sz="1800">
                <a:solidFill>
                  <a:srgbClr val="000000"/>
                </a:solidFill>
              </a:rPr>
              <a:t>(Paris)</a:t>
            </a:r>
          </a:p>
        </p:txBody>
      </p:sp>
      <p:sp>
        <p:nvSpPr>
          <p:cNvPr id="50182" name="AutoShape 5"/>
          <p:cNvSpPr>
            <a:spLocks noChangeArrowheads="1"/>
          </p:cNvSpPr>
          <p:nvPr/>
        </p:nvSpPr>
        <p:spPr bwMode="auto">
          <a:xfrm>
            <a:off x="990600" y="3706813"/>
            <a:ext cx="1306513" cy="654050"/>
          </a:xfrm>
          <a:prstGeom prst="flowChartProcess">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sz="1800">
                <a:solidFill>
                  <a:srgbClr val="000000"/>
                </a:solidFill>
              </a:rPr>
              <a:t>.NET / ASP</a:t>
            </a:r>
          </a:p>
        </p:txBody>
      </p:sp>
      <p:sp>
        <p:nvSpPr>
          <p:cNvPr id="50183" name="AutoShape 6"/>
          <p:cNvSpPr>
            <a:spLocks noChangeArrowheads="1"/>
          </p:cNvSpPr>
          <p:nvPr/>
        </p:nvSpPr>
        <p:spPr bwMode="auto">
          <a:xfrm>
            <a:off x="2949575" y="3706813"/>
            <a:ext cx="1306513" cy="654050"/>
          </a:xfrm>
          <a:prstGeom prst="flowChartProcess">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sz="1800"/>
              <a:t>XSLT, PHP</a:t>
            </a:r>
          </a:p>
        </p:txBody>
      </p:sp>
      <p:sp>
        <p:nvSpPr>
          <p:cNvPr id="50184" name="AutoShape 7"/>
          <p:cNvSpPr>
            <a:spLocks noChangeArrowheads="1"/>
          </p:cNvSpPr>
          <p:nvPr/>
        </p:nvSpPr>
        <p:spPr bwMode="auto">
          <a:xfrm>
            <a:off x="4910138" y="3706813"/>
            <a:ext cx="1306512" cy="654050"/>
          </a:xfrm>
          <a:prstGeom prst="flowChartProcess">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sz="1800">
                <a:solidFill>
                  <a:srgbClr val="000000"/>
                </a:solidFill>
              </a:rPr>
              <a:t>Java</a:t>
            </a:r>
          </a:p>
        </p:txBody>
      </p:sp>
      <p:sp>
        <p:nvSpPr>
          <p:cNvPr id="50185" name="AutoShape 8"/>
          <p:cNvSpPr>
            <a:spLocks noChangeArrowheads="1"/>
          </p:cNvSpPr>
          <p:nvPr/>
        </p:nvSpPr>
        <p:spPr bwMode="auto">
          <a:xfrm>
            <a:off x="6869113" y="3706813"/>
            <a:ext cx="1304925" cy="654050"/>
          </a:xfrm>
          <a:prstGeom prst="flowChartProcess">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sz="1800">
                <a:solidFill>
                  <a:srgbClr val="000000"/>
                </a:solidFill>
              </a:rPr>
              <a:t>XSLT</a:t>
            </a:r>
          </a:p>
        </p:txBody>
      </p:sp>
      <p:cxnSp>
        <p:nvCxnSpPr>
          <p:cNvPr id="50186" name="AutoShape 9"/>
          <p:cNvCxnSpPr>
            <a:cxnSpLocks noChangeShapeType="1"/>
            <a:stCxn id="50179" idx="3"/>
            <a:endCxn id="50183" idx="0"/>
          </p:cNvCxnSpPr>
          <p:nvPr/>
        </p:nvCxnSpPr>
        <p:spPr bwMode="auto">
          <a:xfrm>
            <a:off x="3602038" y="2074863"/>
            <a:ext cx="1587" cy="1631950"/>
          </a:xfrm>
          <a:prstGeom prst="straightConnector1">
            <a:avLst/>
          </a:prstGeom>
          <a:noFill/>
          <a:ln w="9525">
            <a:solidFill>
              <a:srgbClr val="000000"/>
            </a:solidFill>
            <a:round/>
            <a:headEnd/>
            <a:tailEnd type="triangle" w="med" len="med"/>
          </a:ln>
        </p:spPr>
      </p:cxnSp>
      <p:cxnSp>
        <p:nvCxnSpPr>
          <p:cNvPr id="50187" name="AutoShape 10"/>
          <p:cNvCxnSpPr>
            <a:cxnSpLocks noChangeShapeType="1"/>
            <a:stCxn id="50181" idx="3"/>
            <a:endCxn id="50184" idx="0"/>
          </p:cNvCxnSpPr>
          <p:nvPr/>
        </p:nvCxnSpPr>
        <p:spPr bwMode="auto">
          <a:xfrm>
            <a:off x="5562600" y="2074863"/>
            <a:ext cx="1588" cy="1631950"/>
          </a:xfrm>
          <a:prstGeom prst="straightConnector1">
            <a:avLst/>
          </a:prstGeom>
          <a:noFill/>
          <a:ln w="9525">
            <a:solidFill>
              <a:srgbClr val="000000"/>
            </a:solidFill>
            <a:round/>
            <a:headEnd/>
            <a:tailEnd type="triangle" w="med" len="med"/>
          </a:ln>
        </p:spPr>
      </p:cxnSp>
      <p:cxnSp>
        <p:nvCxnSpPr>
          <p:cNvPr id="50188" name="AutoShape 11"/>
          <p:cNvCxnSpPr>
            <a:cxnSpLocks noChangeShapeType="1"/>
            <a:stCxn id="50180" idx="3"/>
            <a:endCxn id="50185" idx="0"/>
          </p:cNvCxnSpPr>
          <p:nvPr/>
        </p:nvCxnSpPr>
        <p:spPr bwMode="auto">
          <a:xfrm>
            <a:off x="7521575" y="2074863"/>
            <a:ext cx="1588" cy="1631950"/>
          </a:xfrm>
          <a:prstGeom prst="straightConnector1">
            <a:avLst/>
          </a:prstGeom>
          <a:noFill/>
          <a:ln w="9525">
            <a:solidFill>
              <a:srgbClr val="000000"/>
            </a:solidFill>
            <a:round/>
            <a:headEnd/>
            <a:tailEnd type="triangle" w="med" len="med"/>
          </a:ln>
        </p:spPr>
      </p:cxnSp>
      <p:cxnSp>
        <p:nvCxnSpPr>
          <p:cNvPr id="50189" name="AutoShape 12"/>
          <p:cNvCxnSpPr>
            <a:cxnSpLocks noChangeShapeType="1"/>
            <a:stCxn id="50178" idx="3"/>
            <a:endCxn id="50182" idx="0"/>
          </p:cNvCxnSpPr>
          <p:nvPr/>
        </p:nvCxnSpPr>
        <p:spPr bwMode="auto">
          <a:xfrm>
            <a:off x="1644650" y="2074863"/>
            <a:ext cx="1588" cy="1631950"/>
          </a:xfrm>
          <a:prstGeom prst="straightConnector1">
            <a:avLst/>
          </a:prstGeom>
          <a:noFill/>
          <a:ln w="9525">
            <a:solidFill>
              <a:srgbClr val="000000"/>
            </a:solidFill>
            <a:round/>
            <a:headEnd/>
            <a:tailEnd type="triangle" w="med" len="med"/>
          </a:ln>
        </p:spPr>
      </p:cxnSp>
      <p:sp>
        <p:nvSpPr>
          <p:cNvPr id="50190" name="Text Box 13"/>
          <p:cNvSpPr txBox="1">
            <a:spLocks noChangeArrowheads="1"/>
          </p:cNvSpPr>
          <p:nvPr/>
        </p:nvSpPr>
        <p:spPr bwMode="auto">
          <a:xfrm>
            <a:off x="827088" y="2401888"/>
            <a:ext cx="1633537" cy="874712"/>
          </a:xfrm>
          <a:prstGeom prst="rect">
            <a:avLst/>
          </a:prstGeom>
          <a:solidFill>
            <a:srgbClr val="C5D2E0"/>
          </a:solidFill>
          <a:ln w="9525">
            <a:noFill/>
            <a:round/>
            <a:headEnd/>
            <a:tailEnd/>
          </a:ln>
        </p:spPr>
        <p:txBody>
          <a:bodyPr lIns="81639" tIns="55221" rIns="81639" bIns="40820">
            <a:prstTxWarp prst="textNoShape">
              <a:avLst/>
            </a:prstTxWarp>
          </a:bodyPr>
          <a:lstStyle/>
          <a:p>
            <a:pPr algn="ctr">
              <a:tabLst>
                <a:tab pos="655638" algn="l"/>
                <a:tab pos="1312863" algn="l"/>
              </a:tabLst>
            </a:pPr>
            <a:r>
              <a:rPr lang="en-GB" sz="1600">
                <a:solidFill>
                  <a:srgbClr val="000000"/>
                </a:solidFill>
              </a:rPr>
              <a:t>Relational</a:t>
            </a:r>
          </a:p>
          <a:p>
            <a:pPr algn="ctr">
              <a:tabLst>
                <a:tab pos="655638" algn="l"/>
                <a:tab pos="1312863" algn="l"/>
              </a:tabLst>
            </a:pPr>
            <a:r>
              <a:rPr lang="en-GB" sz="1600">
                <a:solidFill>
                  <a:srgbClr val="000000"/>
                </a:solidFill>
              </a:rPr>
              <a:t>database:</a:t>
            </a:r>
            <a:br>
              <a:rPr lang="en-GB" sz="1600">
                <a:solidFill>
                  <a:srgbClr val="000000"/>
                </a:solidFill>
              </a:rPr>
            </a:br>
            <a:r>
              <a:rPr lang="en-GB" sz="1600">
                <a:solidFill>
                  <a:srgbClr val="000000"/>
                </a:solidFill>
              </a:rPr>
              <a:t>MS SQL Server</a:t>
            </a:r>
          </a:p>
        </p:txBody>
      </p:sp>
      <p:sp>
        <p:nvSpPr>
          <p:cNvPr id="50191" name="Text Box 14"/>
          <p:cNvSpPr txBox="1">
            <a:spLocks noChangeArrowheads="1"/>
          </p:cNvSpPr>
          <p:nvPr/>
        </p:nvSpPr>
        <p:spPr bwMode="auto">
          <a:xfrm>
            <a:off x="6705600" y="2401888"/>
            <a:ext cx="1633538" cy="646112"/>
          </a:xfrm>
          <a:prstGeom prst="rect">
            <a:avLst/>
          </a:prstGeom>
          <a:solidFill>
            <a:srgbClr val="C5D2E0"/>
          </a:solidFill>
          <a:ln w="9525">
            <a:noFill/>
            <a:round/>
            <a:headEnd/>
            <a:tailEnd/>
          </a:ln>
        </p:spPr>
        <p:txBody>
          <a:bodyPr lIns="81639" tIns="55221" rIns="81639" bIns="40820">
            <a:prstTxWarp prst="textNoShape">
              <a:avLst/>
            </a:prstTxWarp>
          </a:bodyPr>
          <a:lstStyle/>
          <a:p>
            <a:pPr algn="ctr">
              <a:tabLst>
                <a:tab pos="655638" algn="l"/>
                <a:tab pos="1312863" algn="l"/>
              </a:tabLst>
            </a:pPr>
            <a:r>
              <a:rPr lang="en-GB" sz="1600">
                <a:solidFill>
                  <a:srgbClr val="000000"/>
                </a:solidFill>
              </a:rPr>
              <a:t>XML</a:t>
            </a:r>
          </a:p>
          <a:p>
            <a:pPr algn="ctr">
              <a:tabLst>
                <a:tab pos="655638" algn="l"/>
                <a:tab pos="1312863" algn="l"/>
              </a:tabLst>
            </a:pPr>
            <a:r>
              <a:rPr lang="en-GB" sz="1600">
                <a:solidFill>
                  <a:srgbClr val="000000"/>
                </a:solidFill>
              </a:rPr>
              <a:t>database</a:t>
            </a:r>
          </a:p>
        </p:txBody>
      </p:sp>
      <p:sp>
        <p:nvSpPr>
          <p:cNvPr id="50192" name="Text Box 15"/>
          <p:cNvSpPr txBox="1">
            <a:spLocks noChangeArrowheads="1"/>
          </p:cNvSpPr>
          <p:nvPr/>
        </p:nvSpPr>
        <p:spPr bwMode="auto">
          <a:xfrm>
            <a:off x="4746625" y="2401888"/>
            <a:ext cx="1631950" cy="874712"/>
          </a:xfrm>
          <a:prstGeom prst="rect">
            <a:avLst/>
          </a:prstGeom>
          <a:solidFill>
            <a:srgbClr val="C5D2E0"/>
          </a:solidFill>
          <a:ln w="9525">
            <a:noFill/>
            <a:round/>
            <a:headEnd/>
            <a:tailEnd/>
          </a:ln>
        </p:spPr>
        <p:txBody>
          <a:bodyPr lIns="81639" tIns="55221" rIns="81639" bIns="40820">
            <a:prstTxWarp prst="textNoShape">
              <a:avLst/>
            </a:prstTxWarp>
          </a:bodyPr>
          <a:lstStyle/>
          <a:p>
            <a:pPr algn="ctr">
              <a:tabLst>
                <a:tab pos="655638" algn="l"/>
                <a:tab pos="1312863" algn="l"/>
              </a:tabLst>
            </a:pPr>
            <a:r>
              <a:rPr lang="en-GB" sz="1600">
                <a:solidFill>
                  <a:srgbClr val="000000"/>
                </a:solidFill>
              </a:rPr>
              <a:t>Relational</a:t>
            </a:r>
            <a:br>
              <a:rPr lang="en-GB" sz="1600">
                <a:solidFill>
                  <a:srgbClr val="000000"/>
                </a:solidFill>
              </a:rPr>
            </a:br>
            <a:r>
              <a:rPr lang="en-GB" sz="1600">
                <a:solidFill>
                  <a:srgbClr val="000000"/>
                </a:solidFill>
              </a:rPr>
              <a:t>database:</a:t>
            </a:r>
            <a:br>
              <a:rPr lang="en-GB" sz="1600">
                <a:solidFill>
                  <a:srgbClr val="000000"/>
                </a:solidFill>
              </a:rPr>
            </a:br>
            <a:r>
              <a:rPr lang="en-GB" sz="1600">
                <a:solidFill>
                  <a:srgbClr val="000000"/>
                </a:solidFill>
              </a:rPr>
              <a:t>MySQL</a:t>
            </a:r>
          </a:p>
        </p:txBody>
      </p:sp>
      <p:sp>
        <p:nvSpPr>
          <p:cNvPr id="50193" name="Text Box 16"/>
          <p:cNvSpPr txBox="1">
            <a:spLocks noChangeArrowheads="1"/>
          </p:cNvSpPr>
          <p:nvPr/>
        </p:nvSpPr>
        <p:spPr bwMode="auto">
          <a:xfrm>
            <a:off x="2776538" y="2438400"/>
            <a:ext cx="1643062" cy="838200"/>
          </a:xfrm>
          <a:prstGeom prst="rect">
            <a:avLst/>
          </a:prstGeom>
          <a:solidFill>
            <a:srgbClr val="C5D2E0"/>
          </a:solidFill>
          <a:ln w="9525">
            <a:noFill/>
            <a:round/>
            <a:headEnd/>
            <a:tailEnd/>
          </a:ln>
        </p:spPr>
        <p:txBody>
          <a:bodyPr lIns="81639" tIns="55221" rIns="81639" bIns="40820">
            <a:prstTxWarp prst="textNoShape">
              <a:avLst/>
            </a:prstTxWarp>
          </a:bodyPr>
          <a:lstStyle/>
          <a:p>
            <a:pPr algn="ctr">
              <a:tabLst>
                <a:tab pos="655638" algn="l"/>
                <a:tab pos="1312863" algn="l"/>
              </a:tabLst>
            </a:pPr>
            <a:r>
              <a:rPr lang="en-GB" sz="1600">
                <a:solidFill>
                  <a:srgbClr val="000000"/>
                </a:solidFill>
              </a:rPr>
              <a:t>Relational</a:t>
            </a:r>
            <a:br>
              <a:rPr lang="en-GB" sz="1600">
                <a:solidFill>
                  <a:srgbClr val="000000"/>
                </a:solidFill>
              </a:rPr>
            </a:br>
            <a:r>
              <a:rPr lang="en-GB" sz="1600">
                <a:solidFill>
                  <a:srgbClr val="000000"/>
                </a:solidFill>
              </a:rPr>
              <a:t>database:</a:t>
            </a:r>
            <a:br>
              <a:rPr lang="en-GB" sz="1600">
                <a:solidFill>
                  <a:srgbClr val="000000"/>
                </a:solidFill>
              </a:rPr>
            </a:br>
            <a:r>
              <a:rPr lang="en-GB" sz="1600">
                <a:solidFill>
                  <a:srgbClr val="000000"/>
                </a:solidFill>
              </a:rPr>
              <a:t>MySQL</a:t>
            </a:r>
          </a:p>
        </p:txBody>
      </p:sp>
      <p:sp>
        <p:nvSpPr>
          <p:cNvPr id="50194" name="AutoShape 17"/>
          <p:cNvSpPr>
            <a:spLocks noChangeArrowheads="1"/>
          </p:cNvSpPr>
          <p:nvPr/>
        </p:nvSpPr>
        <p:spPr bwMode="auto">
          <a:xfrm>
            <a:off x="1154113" y="5013325"/>
            <a:ext cx="979487" cy="654050"/>
          </a:xfrm>
          <a:prstGeom prst="flowChartDisplay">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sz="1800">
                <a:solidFill>
                  <a:srgbClr val="000000"/>
                </a:solidFill>
              </a:rPr>
              <a:t>Browser</a:t>
            </a:r>
          </a:p>
        </p:txBody>
      </p:sp>
      <p:cxnSp>
        <p:nvCxnSpPr>
          <p:cNvPr id="50195" name="AutoShape 18"/>
          <p:cNvCxnSpPr>
            <a:cxnSpLocks noChangeShapeType="1"/>
            <a:stCxn id="50182" idx="2"/>
            <a:endCxn id="50194" idx="0"/>
          </p:cNvCxnSpPr>
          <p:nvPr/>
        </p:nvCxnSpPr>
        <p:spPr bwMode="auto">
          <a:xfrm>
            <a:off x="1644650" y="4360863"/>
            <a:ext cx="1588" cy="654050"/>
          </a:xfrm>
          <a:prstGeom prst="straightConnector1">
            <a:avLst/>
          </a:prstGeom>
          <a:noFill/>
          <a:ln w="9525">
            <a:solidFill>
              <a:srgbClr val="000000"/>
            </a:solidFill>
            <a:round/>
            <a:headEnd/>
            <a:tailEnd type="triangle" w="med" len="med"/>
          </a:ln>
        </p:spPr>
      </p:cxnSp>
      <p:sp>
        <p:nvSpPr>
          <p:cNvPr id="50196" name="AutoShape 19"/>
          <p:cNvSpPr>
            <a:spLocks noChangeArrowheads="1"/>
          </p:cNvSpPr>
          <p:nvPr/>
        </p:nvSpPr>
        <p:spPr bwMode="auto">
          <a:xfrm>
            <a:off x="3113088" y="5013325"/>
            <a:ext cx="979487" cy="654050"/>
          </a:xfrm>
          <a:prstGeom prst="flowChartDisplay">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sz="1800">
                <a:solidFill>
                  <a:srgbClr val="000000"/>
                </a:solidFill>
              </a:rPr>
              <a:t>Browser</a:t>
            </a:r>
          </a:p>
        </p:txBody>
      </p:sp>
      <p:cxnSp>
        <p:nvCxnSpPr>
          <p:cNvPr id="50197" name="AutoShape 20"/>
          <p:cNvCxnSpPr>
            <a:cxnSpLocks noChangeShapeType="1"/>
            <a:endCxn id="50196" idx="0"/>
          </p:cNvCxnSpPr>
          <p:nvPr/>
        </p:nvCxnSpPr>
        <p:spPr bwMode="auto">
          <a:xfrm>
            <a:off x="3602038" y="4360863"/>
            <a:ext cx="1587" cy="654050"/>
          </a:xfrm>
          <a:prstGeom prst="straightConnector1">
            <a:avLst/>
          </a:prstGeom>
          <a:noFill/>
          <a:ln w="9525">
            <a:solidFill>
              <a:srgbClr val="000000"/>
            </a:solidFill>
            <a:round/>
            <a:headEnd/>
            <a:tailEnd type="triangle" w="med" len="med"/>
          </a:ln>
        </p:spPr>
      </p:cxnSp>
      <p:sp>
        <p:nvSpPr>
          <p:cNvPr id="50198" name="AutoShape 21"/>
          <p:cNvSpPr>
            <a:spLocks noChangeArrowheads="1"/>
          </p:cNvSpPr>
          <p:nvPr/>
        </p:nvSpPr>
        <p:spPr bwMode="auto">
          <a:xfrm>
            <a:off x="5072063" y="5013325"/>
            <a:ext cx="979487" cy="654050"/>
          </a:xfrm>
          <a:prstGeom prst="flowChartDisplay">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sz="1800">
                <a:solidFill>
                  <a:srgbClr val="000000"/>
                </a:solidFill>
              </a:rPr>
              <a:t>Browser</a:t>
            </a:r>
          </a:p>
        </p:txBody>
      </p:sp>
      <p:cxnSp>
        <p:nvCxnSpPr>
          <p:cNvPr id="50199" name="AutoShape 22"/>
          <p:cNvCxnSpPr>
            <a:cxnSpLocks noChangeShapeType="1"/>
            <a:endCxn id="50198" idx="0"/>
          </p:cNvCxnSpPr>
          <p:nvPr/>
        </p:nvCxnSpPr>
        <p:spPr bwMode="auto">
          <a:xfrm>
            <a:off x="5562600" y="4360863"/>
            <a:ext cx="1588" cy="654050"/>
          </a:xfrm>
          <a:prstGeom prst="straightConnector1">
            <a:avLst/>
          </a:prstGeom>
          <a:noFill/>
          <a:ln w="9525">
            <a:solidFill>
              <a:srgbClr val="000000"/>
            </a:solidFill>
            <a:round/>
            <a:headEnd/>
            <a:tailEnd type="triangle" w="med" len="med"/>
          </a:ln>
        </p:spPr>
      </p:cxnSp>
      <p:sp>
        <p:nvSpPr>
          <p:cNvPr id="50200" name="AutoShape 23"/>
          <p:cNvSpPr>
            <a:spLocks noChangeArrowheads="1"/>
          </p:cNvSpPr>
          <p:nvPr/>
        </p:nvSpPr>
        <p:spPr bwMode="auto">
          <a:xfrm>
            <a:off x="7032625" y="5013325"/>
            <a:ext cx="979488" cy="654050"/>
          </a:xfrm>
          <a:prstGeom prst="flowChartDisplay">
            <a:avLst/>
          </a:prstGeom>
          <a:solidFill>
            <a:srgbClr val="99CCFF"/>
          </a:solidFill>
          <a:ln w="9525">
            <a:solidFill>
              <a:srgbClr val="000000"/>
            </a:solidFill>
            <a:round/>
            <a:headEnd/>
            <a:tailEnd/>
          </a:ln>
        </p:spPr>
        <p:txBody>
          <a:bodyPr wrap="none" lIns="81639" tIns="55221" rIns="81639" bIns="40820" anchor="ctr">
            <a:prstTxWarp prst="textNoShape">
              <a:avLst/>
            </a:prstTxWarp>
          </a:bodyPr>
          <a:lstStyle/>
          <a:p>
            <a:pPr algn="ctr">
              <a:tabLst>
                <a:tab pos="655638" algn="l"/>
              </a:tabLst>
            </a:pPr>
            <a:r>
              <a:rPr lang="en-GB" sz="1800">
                <a:solidFill>
                  <a:srgbClr val="000000"/>
                </a:solidFill>
              </a:rPr>
              <a:t>Browser</a:t>
            </a:r>
          </a:p>
        </p:txBody>
      </p:sp>
      <p:cxnSp>
        <p:nvCxnSpPr>
          <p:cNvPr id="50201" name="AutoShape 24"/>
          <p:cNvCxnSpPr>
            <a:cxnSpLocks noChangeShapeType="1"/>
            <a:endCxn id="50200" idx="0"/>
          </p:cNvCxnSpPr>
          <p:nvPr/>
        </p:nvCxnSpPr>
        <p:spPr bwMode="auto">
          <a:xfrm>
            <a:off x="7521575" y="4360863"/>
            <a:ext cx="1588" cy="654050"/>
          </a:xfrm>
          <a:prstGeom prst="straightConnector1">
            <a:avLst/>
          </a:prstGeom>
          <a:noFill/>
          <a:ln w="9525">
            <a:solidFill>
              <a:srgbClr val="000000"/>
            </a:solidFill>
            <a:round/>
            <a:headEnd/>
            <a:tailEnd type="triangle" w="med" len="med"/>
          </a:ln>
        </p:spPr>
      </p:cxnSp>
      <p:sp>
        <p:nvSpPr>
          <p:cNvPr id="50202" name="Text Box 25"/>
          <p:cNvSpPr txBox="1">
            <a:spLocks noChangeArrowheads="1"/>
          </p:cNvSpPr>
          <p:nvPr/>
        </p:nvSpPr>
        <p:spPr bwMode="auto">
          <a:xfrm>
            <a:off x="1000125" y="285750"/>
            <a:ext cx="7183438" cy="442913"/>
          </a:xfrm>
          <a:prstGeom prst="rect">
            <a:avLst/>
          </a:prstGeom>
          <a:noFill/>
          <a:ln w="9525">
            <a:noFill/>
            <a:round/>
            <a:headEnd/>
            <a:tailEnd/>
          </a:ln>
        </p:spPr>
        <p:txBody>
          <a:bodyPr lIns="81639" tIns="63220" rIns="81639" bIns="40820">
            <a:prstTxWarp prst="textNoShape">
              <a:avLst/>
            </a:prstTxWarp>
          </a:bodyPr>
          <a:lstStyle/>
          <a:p>
            <a:pPr algn="ctr">
              <a:tabLst>
                <a:tab pos="655638" algn="l"/>
                <a:tab pos="1312863" algn="l"/>
                <a:tab pos="1968500" algn="l"/>
                <a:tab pos="2625725" algn="l"/>
                <a:tab pos="3282950" algn="l"/>
                <a:tab pos="3938588" algn="l"/>
                <a:tab pos="4595813" algn="l"/>
                <a:tab pos="5253038" algn="l"/>
                <a:tab pos="5908675" algn="l"/>
                <a:tab pos="6565900" algn="l"/>
              </a:tabLst>
            </a:pPr>
            <a:r>
              <a:rPr lang="en-GB" sz="3200"/>
              <a:t>Contributing Partner Systems</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Text Box 27"/>
          <p:cNvSpPr txBox="1">
            <a:spLocks noChangeArrowheads="1"/>
          </p:cNvSpPr>
          <p:nvPr/>
        </p:nvSpPr>
        <p:spPr bwMode="auto">
          <a:xfrm>
            <a:off x="1000125" y="214313"/>
            <a:ext cx="7183438" cy="442912"/>
          </a:xfrm>
          <a:prstGeom prst="rect">
            <a:avLst/>
          </a:prstGeom>
          <a:noFill/>
          <a:ln w="9525">
            <a:noFill/>
            <a:round/>
            <a:headEnd/>
            <a:tailEnd/>
          </a:ln>
        </p:spPr>
        <p:txBody>
          <a:bodyPr lIns="81720" tIns="63360" rIns="81720" bIns="40680">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0000"/>
                </a:solidFill>
              </a:rPr>
              <a:t>CLAROS System Components</a:t>
            </a:r>
          </a:p>
        </p:txBody>
      </p:sp>
      <p:pic>
        <p:nvPicPr>
          <p:cNvPr id="52227" name="Picture 42"/>
          <p:cNvPicPr>
            <a:picLocks noChangeAspect="1"/>
          </p:cNvPicPr>
          <p:nvPr/>
        </p:nvPicPr>
        <p:blipFill>
          <a:blip r:embed="rId3"/>
          <a:srcRect/>
          <a:stretch>
            <a:fillRect/>
          </a:stretch>
        </p:blipFill>
        <p:spPr bwMode="auto">
          <a:xfrm>
            <a:off x="1066800" y="914400"/>
            <a:ext cx="7010400" cy="5348288"/>
          </a:xfrm>
          <a:prstGeom prst="rect">
            <a:avLst/>
          </a:prstGeom>
          <a:noFill/>
          <a:ln w="9525">
            <a:noFill/>
            <a:miter lim="800000"/>
            <a:headEnd/>
            <a:tailEnd/>
          </a:ln>
        </p:spPr>
      </p:pic>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8434" name="Picture 2" descr="Untitled-1.gif"/>
          <p:cNvPicPr>
            <a:picLocks noChangeAspect="1"/>
          </p:cNvPicPr>
          <p:nvPr/>
        </p:nvPicPr>
        <p:blipFill>
          <a:blip r:embed="rId3"/>
          <a:srcRect/>
          <a:stretch>
            <a:fillRect/>
          </a:stretch>
        </p:blipFill>
        <p:spPr bwMode="auto">
          <a:xfrm>
            <a:off x="0" y="357188"/>
            <a:ext cx="9144000" cy="55546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Text Box 1"/>
          <p:cNvSpPr txBox="1">
            <a:spLocks noChangeArrowheads="1"/>
          </p:cNvSpPr>
          <p:nvPr/>
        </p:nvSpPr>
        <p:spPr bwMode="auto">
          <a:xfrm>
            <a:off x="685800" y="287338"/>
            <a:ext cx="7772400" cy="627062"/>
          </a:xfrm>
          <a:prstGeom prst="rect">
            <a:avLst/>
          </a:prstGeom>
          <a:noFill/>
          <a:ln w="9525">
            <a:noFill/>
            <a:round/>
            <a:headEnd/>
            <a:tailEnd/>
          </a:ln>
        </p:spPr>
        <p:txBody>
          <a:bodyPr lIns="0" tIns="0" rIns="0" bIns="0">
            <a:prstTxWarp prst="textNoShape">
              <a:avLst/>
            </a:prstTxWarp>
          </a:bodyPr>
          <a:lstStyle/>
          <a:p>
            <a:pPr algn="ctr">
              <a:lnSpc>
                <a:spcPts val="36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0000"/>
                </a:solidFill>
              </a:rPr>
              <a:t>Combining Disparate Data</a:t>
            </a:r>
          </a:p>
        </p:txBody>
      </p:sp>
      <p:pic>
        <p:nvPicPr>
          <p:cNvPr id="54275" name="Picture 7"/>
          <p:cNvPicPr>
            <a:picLocks noChangeAspect="1"/>
          </p:cNvPicPr>
          <p:nvPr/>
        </p:nvPicPr>
        <p:blipFill>
          <a:blip r:embed="rId3"/>
          <a:srcRect/>
          <a:stretch>
            <a:fillRect/>
          </a:stretch>
        </p:blipFill>
        <p:spPr bwMode="auto">
          <a:xfrm>
            <a:off x="766763" y="914400"/>
            <a:ext cx="7610475" cy="5334000"/>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Text Box 4"/>
          <p:cNvSpPr txBox="1">
            <a:spLocks noChangeArrowheads="1"/>
          </p:cNvSpPr>
          <p:nvPr/>
        </p:nvSpPr>
        <p:spPr bwMode="auto">
          <a:xfrm>
            <a:off x="623888" y="153988"/>
            <a:ext cx="7767637" cy="382587"/>
          </a:xfrm>
          <a:prstGeom prst="rect">
            <a:avLst/>
          </a:prstGeom>
          <a:noFill/>
          <a:ln w="9525">
            <a:noFill/>
            <a:round/>
            <a:headEnd/>
            <a:tailEnd/>
          </a:ln>
        </p:spPr>
        <p:txBody>
          <a:bodyPr lIns="81720" tIns="63360" rIns="81720" bIns="40680">
            <a:prstTxWarp prst="textNoShape">
              <a:avLst/>
            </a:prstTxWarp>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0000"/>
                </a:solidFill>
              </a:rPr>
              <a:t>Technicalities </a:t>
            </a:r>
          </a:p>
        </p:txBody>
      </p:sp>
      <p:pic>
        <p:nvPicPr>
          <p:cNvPr id="56323" name="Picture 35"/>
          <p:cNvPicPr>
            <a:picLocks noChangeAspect="1"/>
          </p:cNvPicPr>
          <p:nvPr/>
        </p:nvPicPr>
        <p:blipFill>
          <a:blip r:embed="rId3"/>
          <a:srcRect/>
          <a:stretch>
            <a:fillRect/>
          </a:stretch>
        </p:blipFill>
        <p:spPr bwMode="auto">
          <a:xfrm>
            <a:off x="762000" y="804863"/>
            <a:ext cx="7620000" cy="5443537"/>
          </a:xfrm>
          <a:prstGeom prst="rect">
            <a:avLst/>
          </a:prstGeom>
          <a:noFill/>
          <a:ln w="9525">
            <a:noFill/>
            <a:miter lim="800000"/>
            <a:headEnd/>
            <a:tailEnd/>
          </a:ln>
        </p:spPr>
      </p:pic>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58370" name="Group 6"/>
          <p:cNvGrpSpPr>
            <a:grpSpLocks noChangeAspect="1"/>
          </p:cNvGrpSpPr>
          <p:nvPr/>
        </p:nvGrpSpPr>
        <p:grpSpPr bwMode="auto">
          <a:xfrm>
            <a:off x="192088" y="1420813"/>
            <a:ext cx="2298700" cy="2378075"/>
            <a:chOff x="567" y="890"/>
            <a:chExt cx="2192" cy="2268"/>
          </a:xfrm>
        </p:grpSpPr>
        <p:pic>
          <p:nvPicPr>
            <p:cNvPr id="58381" name="Picture 4" descr="apple_iphone_01"/>
            <p:cNvPicPr>
              <a:picLocks noChangeAspect="1" noChangeArrowheads="1"/>
            </p:cNvPicPr>
            <p:nvPr/>
          </p:nvPicPr>
          <p:blipFill>
            <a:blip r:embed="rId3"/>
            <a:srcRect/>
            <a:stretch>
              <a:fillRect/>
            </a:stretch>
          </p:blipFill>
          <p:spPr bwMode="auto">
            <a:xfrm>
              <a:off x="567" y="890"/>
              <a:ext cx="2192" cy="2268"/>
            </a:xfrm>
            <a:prstGeom prst="rect">
              <a:avLst/>
            </a:prstGeom>
            <a:noFill/>
            <a:ln w="9525">
              <a:noFill/>
              <a:miter lim="800000"/>
              <a:headEnd/>
              <a:tailEnd/>
            </a:ln>
          </p:spPr>
        </p:pic>
        <p:pic>
          <p:nvPicPr>
            <p:cNvPr id="58382" name="Picture 5"/>
            <p:cNvPicPr>
              <a:picLocks noChangeAspect="1" noChangeArrowheads="1"/>
            </p:cNvPicPr>
            <p:nvPr/>
          </p:nvPicPr>
          <p:blipFill>
            <a:blip r:embed="rId4"/>
            <a:srcRect/>
            <a:stretch>
              <a:fillRect/>
            </a:stretch>
          </p:blipFill>
          <p:spPr bwMode="auto">
            <a:xfrm>
              <a:off x="1316" y="1389"/>
              <a:ext cx="974" cy="1354"/>
            </a:xfrm>
            <a:prstGeom prst="rect">
              <a:avLst/>
            </a:prstGeom>
            <a:noFill/>
            <a:ln w="12700">
              <a:noFill/>
              <a:miter lim="800000"/>
              <a:headEnd/>
              <a:tailEnd/>
            </a:ln>
          </p:spPr>
        </p:pic>
      </p:grpSp>
      <p:sp>
        <p:nvSpPr>
          <p:cNvPr id="58371" name="Text Box 7"/>
          <p:cNvSpPr txBox="1">
            <a:spLocks noChangeArrowheads="1"/>
          </p:cNvSpPr>
          <p:nvPr/>
        </p:nvSpPr>
        <p:spPr bwMode="auto">
          <a:xfrm>
            <a:off x="0" y="868363"/>
            <a:ext cx="2819400" cy="396875"/>
          </a:xfrm>
          <a:prstGeom prst="rect">
            <a:avLst/>
          </a:prstGeom>
          <a:noFill/>
          <a:ln w="12700">
            <a:noFill/>
            <a:miter lim="800000"/>
            <a:headEnd/>
            <a:tailEnd/>
          </a:ln>
        </p:spPr>
        <p:txBody>
          <a:bodyPr>
            <a:prstTxWarp prst="textNoShape">
              <a:avLst/>
            </a:prstTxWarp>
            <a:spAutoFit/>
          </a:bodyPr>
          <a:lstStyle/>
          <a:p>
            <a:pPr algn="ctr">
              <a:spcBef>
                <a:spcPct val="50000"/>
              </a:spcBef>
            </a:pPr>
            <a:r>
              <a:rPr lang="en-GB" sz="2000">
                <a:solidFill>
                  <a:srgbClr val="0000CC"/>
                </a:solidFill>
              </a:rPr>
              <a:t>Visually defined query</a:t>
            </a:r>
            <a:endParaRPr lang="en-US" sz="2000">
              <a:solidFill>
                <a:srgbClr val="0000CC"/>
              </a:solidFill>
            </a:endParaRPr>
          </a:p>
        </p:txBody>
      </p:sp>
      <p:sp>
        <p:nvSpPr>
          <p:cNvPr id="58372" name="Text Box 11"/>
          <p:cNvSpPr txBox="1">
            <a:spLocks noChangeArrowheads="1"/>
          </p:cNvSpPr>
          <p:nvPr/>
        </p:nvSpPr>
        <p:spPr bwMode="auto">
          <a:xfrm>
            <a:off x="222250" y="4038600"/>
            <a:ext cx="2438400" cy="519113"/>
          </a:xfrm>
          <a:prstGeom prst="rect">
            <a:avLst/>
          </a:prstGeom>
          <a:noFill/>
          <a:ln w="12700">
            <a:noFill/>
            <a:miter lim="800000"/>
            <a:headEnd/>
            <a:tailEnd/>
          </a:ln>
        </p:spPr>
        <p:txBody>
          <a:bodyPr>
            <a:prstTxWarp prst="textNoShape">
              <a:avLst/>
            </a:prstTxWarp>
            <a:spAutoFit/>
          </a:bodyPr>
          <a:lstStyle/>
          <a:p>
            <a:pPr algn="ctr">
              <a:spcBef>
                <a:spcPct val="50000"/>
              </a:spcBef>
            </a:pPr>
            <a:r>
              <a:rPr lang="en-GB" sz="2800">
                <a:solidFill>
                  <a:srgbClr val="0000CC"/>
                </a:solidFill>
              </a:rPr>
              <a:t>What is this?</a:t>
            </a:r>
            <a:endParaRPr lang="en-US" sz="2800">
              <a:solidFill>
                <a:srgbClr val="0000CC"/>
              </a:solidFill>
            </a:endParaRPr>
          </a:p>
        </p:txBody>
      </p:sp>
      <p:grpSp>
        <p:nvGrpSpPr>
          <p:cNvPr id="3" name="Group 16"/>
          <p:cNvGrpSpPr>
            <a:grpSpLocks/>
          </p:cNvGrpSpPr>
          <p:nvPr/>
        </p:nvGrpSpPr>
        <p:grpSpPr bwMode="auto">
          <a:xfrm>
            <a:off x="2790825" y="1676400"/>
            <a:ext cx="6048375" cy="1547813"/>
            <a:chOff x="1758" y="1056"/>
            <a:chExt cx="3810" cy="975"/>
          </a:xfrm>
        </p:grpSpPr>
        <p:sp>
          <p:nvSpPr>
            <p:cNvPr id="11" name="Can 10"/>
            <p:cNvSpPr/>
            <p:nvPr/>
          </p:nvSpPr>
          <p:spPr>
            <a:xfrm>
              <a:off x="2300" y="1215"/>
              <a:ext cx="705" cy="81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eaLnBrk="1" hangingPunct="1"/>
              <a:r>
                <a:rPr lang="en-GB" sz="1800">
                  <a:solidFill>
                    <a:srgbClr val="FFFFFF"/>
                  </a:solidFill>
                  <a:cs typeface="ＭＳ Ｐゴシック" charset="-128"/>
                </a:rPr>
                <a:t>Data</a:t>
              </a:r>
            </a:p>
          </p:txBody>
        </p:sp>
        <p:sp>
          <p:nvSpPr>
            <p:cNvPr id="58378" name="AutoShape 9"/>
            <p:cNvSpPr>
              <a:spLocks noChangeArrowheads="1"/>
            </p:cNvSpPr>
            <p:nvPr/>
          </p:nvSpPr>
          <p:spPr bwMode="auto">
            <a:xfrm>
              <a:off x="1758" y="1475"/>
              <a:ext cx="318" cy="227"/>
            </a:xfrm>
            <a:prstGeom prst="rightArrow">
              <a:avLst>
                <a:gd name="adj1" fmla="val 50000"/>
                <a:gd name="adj2" fmla="val 35022"/>
              </a:avLst>
            </a:prstGeom>
            <a:solidFill>
              <a:srgbClr val="FF0000"/>
            </a:solidFill>
            <a:ln w="9525">
              <a:solidFill>
                <a:srgbClr val="FF0000"/>
              </a:solidFill>
              <a:miter lim="800000"/>
              <a:headEnd/>
              <a:tailEnd/>
            </a:ln>
          </p:spPr>
          <p:txBody>
            <a:bodyPr wrap="none" anchor="ctr">
              <a:prstTxWarp prst="textNoShape">
                <a:avLst/>
              </a:prstTxWarp>
            </a:bodyPr>
            <a:lstStyle/>
            <a:p>
              <a:endParaRPr lang="en-GB"/>
            </a:p>
          </p:txBody>
        </p:sp>
        <p:sp>
          <p:nvSpPr>
            <p:cNvPr id="58379" name="Text Box 10"/>
            <p:cNvSpPr txBox="1">
              <a:spLocks noChangeArrowheads="1"/>
            </p:cNvSpPr>
            <p:nvPr/>
          </p:nvSpPr>
          <p:spPr bwMode="auto">
            <a:xfrm>
              <a:off x="3456" y="1056"/>
              <a:ext cx="2112" cy="330"/>
            </a:xfrm>
            <a:prstGeom prst="rect">
              <a:avLst/>
            </a:prstGeom>
            <a:noFill/>
            <a:ln w="12700">
              <a:noFill/>
              <a:miter lim="800000"/>
              <a:headEnd/>
              <a:tailEnd/>
            </a:ln>
          </p:spPr>
          <p:txBody>
            <a:bodyPr>
              <a:prstTxWarp prst="textNoShape">
                <a:avLst/>
              </a:prstTxWarp>
              <a:spAutoFit/>
            </a:bodyPr>
            <a:lstStyle/>
            <a:p>
              <a:pPr algn="ctr">
                <a:spcBef>
                  <a:spcPct val="50000"/>
                </a:spcBef>
              </a:pPr>
              <a:r>
                <a:rPr lang="en-GB" sz="2800">
                  <a:solidFill>
                    <a:srgbClr val="0000CC"/>
                  </a:solidFill>
                </a:rPr>
                <a:t>“It is an amphora</a:t>
              </a:r>
              <a:endParaRPr lang="en-US" sz="2800">
                <a:solidFill>
                  <a:srgbClr val="0000CC"/>
                </a:solidFill>
              </a:endParaRPr>
            </a:p>
          </p:txBody>
        </p:sp>
        <p:sp>
          <p:nvSpPr>
            <p:cNvPr id="58380" name="AutoShape 12"/>
            <p:cNvSpPr>
              <a:spLocks noChangeArrowheads="1"/>
            </p:cNvSpPr>
            <p:nvPr/>
          </p:nvSpPr>
          <p:spPr bwMode="auto">
            <a:xfrm>
              <a:off x="3113" y="1484"/>
              <a:ext cx="318" cy="227"/>
            </a:xfrm>
            <a:prstGeom prst="rightArrow">
              <a:avLst>
                <a:gd name="adj1" fmla="val 50000"/>
                <a:gd name="adj2" fmla="val 35022"/>
              </a:avLst>
            </a:prstGeom>
            <a:solidFill>
              <a:srgbClr val="FF0000"/>
            </a:solidFill>
            <a:ln w="9525">
              <a:solidFill>
                <a:srgbClr val="FF0000"/>
              </a:solidFill>
              <a:miter lim="800000"/>
              <a:headEnd/>
              <a:tailEnd/>
            </a:ln>
          </p:spPr>
          <p:txBody>
            <a:bodyPr wrap="none" anchor="ctr">
              <a:prstTxWarp prst="textNoShape">
                <a:avLst/>
              </a:prstTxWarp>
            </a:bodyPr>
            <a:lstStyle/>
            <a:p>
              <a:endParaRPr lang="en-GB"/>
            </a:p>
          </p:txBody>
        </p:sp>
      </p:grpSp>
      <p:sp>
        <p:nvSpPr>
          <p:cNvPr id="89101" name="Text Box 13"/>
          <p:cNvSpPr txBox="1">
            <a:spLocks noChangeArrowheads="1"/>
          </p:cNvSpPr>
          <p:nvPr/>
        </p:nvSpPr>
        <p:spPr bwMode="auto">
          <a:xfrm>
            <a:off x="5695950" y="2362200"/>
            <a:ext cx="3448050" cy="830263"/>
          </a:xfrm>
          <a:prstGeom prst="rect">
            <a:avLst/>
          </a:prstGeom>
          <a:noFill/>
          <a:ln w="12700">
            <a:noFill/>
            <a:miter lim="800000"/>
            <a:headEnd/>
            <a:tailEnd/>
          </a:ln>
        </p:spPr>
        <p:txBody>
          <a:bodyPr>
            <a:prstTxWarp prst="textNoShape">
              <a:avLst/>
            </a:prstTxWarp>
            <a:spAutoFit/>
          </a:bodyPr>
          <a:lstStyle/>
          <a:p>
            <a:pPr>
              <a:spcBef>
                <a:spcPct val="50000"/>
              </a:spcBef>
            </a:pPr>
            <a:r>
              <a:rPr lang="en-GB">
                <a:solidFill>
                  <a:srgbClr val="0000CC"/>
                </a:solidFill>
              </a:rPr>
              <a:t>… and here are similar objects in the archive”</a:t>
            </a:r>
            <a:endParaRPr lang="en-US">
              <a:solidFill>
                <a:srgbClr val="0000CC"/>
              </a:solidFill>
            </a:endParaRPr>
          </a:p>
        </p:txBody>
      </p:sp>
      <p:pic>
        <p:nvPicPr>
          <p:cNvPr id="89103" name="Picture 15"/>
          <p:cNvPicPr>
            <a:picLocks noChangeAspect="1" noChangeArrowheads="1"/>
          </p:cNvPicPr>
          <p:nvPr/>
        </p:nvPicPr>
        <p:blipFill>
          <a:blip r:embed="rId5"/>
          <a:srcRect l="11491" t="29184" r="13924" b="4893"/>
          <a:stretch>
            <a:fillRect/>
          </a:stretch>
        </p:blipFill>
        <p:spPr bwMode="auto">
          <a:xfrm>
            <a:off x="5240338" y="3308350"/>
            <a:ext cx="3903662" cy="2497138"/>
          </a:xfrm>
          <a:prstGeom prst="rect">
            <a:avLst/>
          </a:prstGeom>
          <a:noFill/>
          <a:ln w="9525">
            <a:noFill/>
            <a:miter lim="800000"/>
            <a:headEnd/>
            <a:tailEnd/>
          </a:ln>
        </p:spPr>
      </p:pic>
      <p:sp>
        <p:nvSpPr>
          <p:cNvPr id="58376" name="Title 14"/>
          <p:cNvSpPr>
            <a:spLocks noGrp="1"/>
          </p:cNvSpPr>
          <p:nvPr>
            <p:ph type="title"/>
          </p:nvPr>
        </p:nvSpPr>
        <p:spPr/>
        <p:txBody>
          <a:bodyPr/>
          <a:lstStyle/>
          <a:p>
            <a:r>
              <a:rPr lang="en-GB">
                <a:cs typeface="ＭＳ Ｐゴシック" charset="-128"/>
              </a:rPr>
              <a:t>Image Recognition</a:t>
            </a:r>
            <a:br>
              <a:rPr lang="en-GB">
                <a:cs typeface="ＭＳ Ｐゴシック" charset="-128"/>
              </a:rPr>
            </a:br>
            <a:endParaRPr lang="en-US">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10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9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01" grpId="0"/>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0418" name="Picture 1"/>
          <p:cNvPicPr>
            <a:picLocks noChangeAspect="1" noChangeArrowheads="1"/>
          </p:cNvPicPr>
          <p:nvPr/>
        </p:nvPicPr>
        <p:blipFill>
          <a:blip r:embed="rId3"/>
          <a:srcRect/>
          <a:stretch>
            <a:fillRect/>
          </a:stretch>
        </p:blipFill>
        <p:spPr bwMode="auto">
          <a:xfrm>
            <a:off x="257175" y="1500188"/>
            <a:ext cx="2008188" cy="3300412"/>
          </a:xfrm>
          <a:prstGeom prst="rect">
            <a:avLst/>
          </a:prstGeom>
          <a:noFill/>
          <a:ln w="9525">
            <a:noFill/>
            <a:round/>
            <a:headEnd/>
            <a:tailEnd/>
          </a:ln>
        </p:spPr>
      </p:pic>
      <p:pic>
        <p:nvPicPr>
          <p:cNvPr id="60419" name="Picture 2"/>
          <p:cNvPicPr>
            <a:picLocks noChangeAspect="1" noChangeArrowheads="1"/>
          </p:cNvPicPr>
          <p:nvPr/>
        </p:nvPicPr>
        <p:blipFill>
          <a:blip r:embed="rId4"/>
          <a:srcRect/>
          <a:stretch>
            <a:fillRect/>
          </a:stretch>
        </p:blipFill>
        <p:spPr bwMode="auto">
          <a:xfrm>
            <a:off x="2778125" y="1500188"/>
            <a:ext cx="2008188" cy="3300412"/>
          </a:xfrm>
          <a:prstGeom prst="rect">
            <a:avLst/>
          </a:prstGeom>
          <a:noFill/>
          <a:ln w="9525">
            <a:noFill/>
            <a:round/>
            <a:headEnd/>
            <a:tailEnd/>
          </a:ln>
        </p:spPr>
      </p:pic>
      <p:sp>
        <p:nvSpPr>
          <p:cNvPr id="60420" name="Text Box 3"/>
          <p:cNvSpPr txBox="1">
            <a:spLocks noChangeArrowheads="1"/>
          </p:cNvSpPr>
          <p:nvPr/>
        </p:nvSpPr>
        <p:spPr bwMode="auto">
          <a:xfrm>
            <a:off x="0" y="4868863"/>
            <a:ext cx="7327900" cy="922337"/>
          </a:xfrm>
          <a:prstGeom prst="rect">
            <a:avLst/>
          </a:prstGeom>
          <a:noFill/>
          <a:ln w="9525">
            <a:noFill/>
            <a:round/>
            <a:headEnd/>
            <a:tailEnd/>
          </a:ln>
        </p:spPr>
        <p:txBody>
          <a:bodyPr lIns="90000" tIns="46800" rIns="90000" bIns="46800">
            <a:prstTxWarp prst="textNoShape">
              <a:avLst/>
            </a:prstTxWarp>
            <a:spAutoFit/>
          </a:bodyPr>
          <a:lstStyle/>
          <a:p>
            <a:pPr>
              <a:spcBef>
                <a:spcPts val="1250"/>
              </a:spcBef>
              <a:buClr>
                <a:srgbClr val="0000CC"/>
              </a:buCl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CC"/>
                </a:solidFill>
              </a:rPr>
              <a:t> </a:t>
            </a:r>
            <a:r>
              <a:rPr lang="en-GB" sz="2000">
                <a:solidFill>
                  <a:srgbClr val="0000CC"/>
                </a:solidFill>
              </a:rPr>
              <a:t>No representation of patterns or surface markings</a:t>
            </a:r>
          </a:p>
          <a:p>
            <a:pPr>
              <a:spcBef>
                <a:spcPts val="1250"/>
              </a:spcBef>
              <a:buClr>
                <a:srgbClr val="0000CC"/>
              </a:buCl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00CC"/>
                </a:solidFill>
              </a:rPr>
              <a:t> 100-dimensional “vase shape space”</a:t>
            </a:r>
          </a:p>
        </p:txBody>
      </p:sp>
      <p:pic>
        <p:nvPicPr>
          <p:cNvPr id="60421" name="Picture 4"/>
          <p:cNvPicPr>
            <a:picLocks noChangeAspect="1" noChangeArrowheads="1"/>
          </p:cNvPicPr>
          <p:nvPr/>
        </p:nvPicPr>
        <p:blipFill>
          <a:blip r:embed="rId4"/>
          <a:srcRect/>
          <a:stretch>
            <a:fillRect/>
          </a:stretch>
        </p:blipFill>
        <p:spPr bwMode="auto">
          <a:xfrm>
            <a:off x="5299075" y="1500188"/>
            <a:ext cx="2008188" cy="3300412"/>
          </a:xfrm>
          <a:prstGeom prst="rect">
            <a:avLst/>
          </a:prstGeom>
          <a:noFill/>
          <a:ln w="9525">
            <a:noFill/>
            <a:round/>
            <a:headEnd/>
            <a:tailEnd/>
          </a:ln>
        </p:spPr>
      </p:pic>
      <p:sp>
        <p:nvSpPr>
          <p:cNvPr id="60422" name="Line 5"/>
          <p:cNvSpPr>
            <a:spLocks noChangeShapeType="1"/>
          </p:cNvSpPr>
          <p:nvPr/>
        </p:nvSpPr>
        <p:spPr bwMode="auto">
          <a:xfrm>
            <a:off x="2344738" y="3119438"/>
            <a:ext cx="376237" cy="1587"/>
          </a:xfrm>
          <a:prstGeom prst="line">
            <a:avLst/>
          </a:prstGeom>
          <a:noFill/>
          <a:ln w="25560">
            <a:solidFill>
              <a:srgbClr val="0000FF"/>
            </a:solidFill>
            <a:miter lim="800000"/>
            <a:headEnd/>
            <a:tailEnd type="triangle" w="med" len="med"/>
          </a:ln>
        </p:spPr>
        <p:txBody>
          <a:bodyPr>
            <a:prstTxWarp prst="textNoShape">
              <a:avLst/>
            </a:prstTxWarp>
          </a:bodyPr>
          <a:lstStyle/>
          <a:p>
            <a:endParaRPr lang="en-US"/>
          </a:p>
        </p:txBody>
      </p:sp>
      <p:sp>
        <p:nvSpPr>
          <p:cNvPr id="60423" name="Line 6"/>
          <p:cNvSpPr>
            <a:spLocks noChangeShapeType="1"/>
          </p:cNvSpPr>
          <p:nvPr/>
        </p:nvSpPr>
        <p:spPr bwMode="auto">
          <a:xfrm>
            <a:off x="4846638" y="3119438"/>
            <a:ext cx="376237" cy="1587"/>
          </a:xfrm>
          <a:prstGeom prst="line">
            <a:avLst/>
          </a:prstGeom>
          <a:noFill/>
          <a:ln w="25560">
            <a:solidFill>
              <a:srgbClr val="0000FF"/>
            </a:solidFill>
            <a:miter lim="800000"/>
            <a:headEnd/>
            <a:tailEnd type="triangle" w="med" len="med"/>
          </a:ln>
        </p:spPr>
        <p:txBody>
          <a:bodyPr>
            <a:prstTxWarp prst="textNoShape">
              <a:avLst/>
            </a:prstTxWarp>
          </a:bodyPr>
          <a:lstStyle/>
          <a:p>
            <a:endParaRPr lang="en-US"/>
          </a:p>
        </p:txBody>
      </p:sp>
      <p:sp>
        <p:nvSpPr>
          <p:cNvPr id="60424" name="Line 7"/>
          <p:cNvSpPr>
            <a:spLocks noChangeShapeType="1"/>
          </p:cNvSpPr>
          <p:nvPr/>
        </p:nvSpPr>
        <p:spPr bwMode="auto">
          <a:xfrm>
            <a:off x="6205538" y="1446213"/>
            <a:ext cx="12700" cy="3521075"/>
          </a:xfrm>
          <a:prstGeom prst="line">
            <a:avLst/>
          </a:prstGeom>
          <a:noFill/>
          <a:ln w="25560">
            <a:solidFill>
              <a:srgbClr val="FF0000"/>
            </a:solidFill>
            <a:miter lim="800000"/>
            <a:headEnd/>
            <a:tailEnd/>
          </a:ln>
        </p:spPr>
        <p:txBody>
          <a:bodyPr>
            <a:prstTxWarp prst="textNoShape">
              <a:avLst/>
            </a:prstTxWarp>
          </a:bodyPr>
          <a:lstStyle/>
          <a:p>
            <a:endParaRPr lang="en-US"/>
          </a:p>
        </p:txBody>
      </p:sp>
      <p:sp>
        <p:nvSpPr>
          <p:cNvPr id="60425" name="Line 8"/>
          <p:cNvSpPr>
            <a:spLocks noChangeShapeType="1"/>
          </p:cNvSpPr>
          <p:nvPr/>
        </p:nvSpPr>
        <p:spPr bwMode="auto">
          <a:xfrm>
            <a:off x="6221413" y="4011613"/>
            <a:ext cx="617537" cy="1587"/>
          </a:xfrm>
          <a:prstGeom prst="line">
            <a:avLst/>
          </a:prstGeom>
          <a:noFill/>
          <a:ln w="25560">
            <a:solidFill>
              <a:srgbClr val="00FF00"/>
            </a:solidFill>
            <a:miter lim="800000"/>
            <a:headEnd/>
            <a:tailEnd/>
          </a:ln>
        </p:spPr>
        <p:txBody>
          <a:bodyPr>
            <a:prstTxWarp prst="textNoShape">
              <a:avLst/>
            </a:prstTxWarp>
          </a:bodyPr>
          <a:lstStyle/>
          <a:p>
            <a:endParaRPr lang="en-US"/>
          </a:p>
        </p:txBody>
      </p:sp>
      <p:sp>
        <p:nvSpPr>
          <p:cNvPr id="60426" name="Line 9"/>
          <p:cNvSpPr>
            <a:spLocks noChangeShapeType="1"/>
          </p:cNvSpPr>
          <p:nvPr/>
        </p:nvSpPr>
        <p:spPr bwMode="auto">
          <a:xfrm>
            <a:off x="6230938" y="3770313"/>
            <a:ext cx="736600" cy="1587"/>
          </a:xfrm>
          <a:prstGeom prst="line">
            <a:avLst/>
          </a:prstGeom>
          <a:noFill/>
          <a:ln w="25560">
            <a:solidFill>
              <a:srgbClr val="00FF00"/>
            </a:solidFill>
            <a:miter lim="800000"/>
            <a:headEnd/>
            <a:tailEnd/>
          </a:ln>
        </p:spPr>
        <p:txBody>
          <a:bodyPr>
            <a:prstTxWarp prst="textNoShape">
              <a:avLst/>
            </a:prstTxWarp>
          </a:bodyPr>
          <a:lstStyle/>
          <a:p>
            <a:endParaRPr lang="en-US"/>
          </a:p>
        </p:txBody>
      </p:sp>
      <p:sp>
        <p:nvSpPr>
          <p:cNvPr id="60427" name="Line 10"/>
          <p:cNvSpPr>
            <a:spLocks noChangeShapeType="1"/>
          </p:cNvSpPr>
          <p:nvPr/>
        </p:nvSpPr>
        <p:spPr bwMode="auto">
          <a:xfrm>
            <a:off x="6218238" y="3527425"/>
            <a:ext cx="800100" cy="1588"/>
          </a:xfrm>
          <a:prstGeom prst="line">
            <a:avLst/>
          </a:prstGeom>
          <a:noFill/>
          <a:ln w="25560">
            <a:solidFill>
              <a:srgbClr val="00FF00"/>
            </a:solidFill>
            <a:miter lim="800000"/>
            <a:headEnd/>
            <a:tailEnd/>
          </a:ln>
        </p:spPr>
        <p:txBody>
          <a:bodyPr>
            <a:prstTxWarp prst="textNoShape">
              <a:avLst/>
            </a:prstTxWarp>
          </a:bodyPr>
          <a:lstStyle/>
          <a:p>
            <a:endParaRPr lang="en-US"/>
          </a:p>
        </p:txBody>
      </p:sp>
      <p:sp>
        <p:nvSpPr>
          <p:cNvPr id="60428" name="Line 11"/>
          <p:cNvSpPr>
            <a:spLocks noChangeShapeType="1"/>
          </p:cNvSpPr>
          <p:nvPr/>
        </p:nvSpPr>
        <p:spPr bwMode="auto">
          <a:xfrm>
            <a:off x="6235700" y="3284538"/>
            <a:ext cx="844550" cy="1587"/>
          </a:xfrm>
          <a:prstGeom prst="line">
            <a:avLst/>
          </a:prstGeom>
          <a:noFill/>
          <a:ln w="25560">
            <a:solidFill>
              <a:srgbClr val="00FF00"/>
            </a:solidFill>
            <a:miter lim="800000"/>
            <a:headEnd/>
            <a:tailEnd/>
          </a:ln>
        </p:spPr>
        <p:txBody>
          <a:bodyPr>
            <a:prstTxWarp prst="textNoShape">
              <a:avLst/>
            </a:prstTxWarp>
          </a:bodyPr>
          <a:lstStyle/>
          <a:p>
            <a:endParaRPr lang="en-US"/>
          </a:p>
        </p:txBody>
      </p:sp>
      <p:sp>
        <p:nvSpPr>
          <p:cNvPr id="60429" name="Line 12"/>
          <p:cNvSpPr>
            <a:spLocks noChangeShapeType="1"/>
          </p:cNvSpPr>
          <p:nvPr/>
        </p:nvSpPr>
        <p:spPr bwMode="auto">
          <a:xfrm flipV="1">
            <a:off x="6238875" y="3035300"/>
            <a:ext cx="882650" cy="14288"/>
          </a:xfrm>
          <a:prstGeom prst="line">
            <a:avLst/>
          </a:prstGeom>
          <a:noFill/>
          <a:ln w="25560">
            <a:solidFill>
              <a:srgbClr val="00FF00"/>
            </a:solidFill>
            <a:miter lim="800000"/>
            <a:headEnd/>
            <a:tailEnd/>
          </a:ln>
        </p:spPr>
        <p:txBody>
          <a:bodyPr>
            <a:prstTxWarp prst="textNoShape">
              <a:avLst/>
            </a:prstTxWarp>
          </a:bodyPr>
          <a:lstStyle/>
          <a:p>
            <a:endParaRPr lang="en-US"/>
          </a:p>
        </p:txBody>
      </p:sp>
      <p:sp>
        <p:nvSpPr>
          <p:cNvPr id="60430" name="Line 13"/>
          <p:cNvSpPr>
            <a:spLocks noChangeShapeType="1"/>
          </p:cNvSpPr>
          <p:nvPr/>
        </p:nvSpPr>
        <p:spPr bwMode="auto">
          <a:xfrm flipV="1">
            <a:off x="6240463" y="2789238"/>
            <a:ext cx="860425" cy="14287"/>
          </a:xfrm>
          <a:prstGeom prst="line">
            <a:avLst/>
          </a:prstGeom>
          <a:noFill/>
          <a:ln w="25560">
            <a:solidFill>
              <a:srgbClr val="00FF00"/>
            </a:solidFill>
            <a:miter lim="800000"/>
            <a:headEnd/>
            <a:tailEnd/>
          </a:ln>
        </p:spPr>
        <p:txBody>
          <a:bodyPr>
            <a:prstTxWarp prst="textNoShape">
              <a:avLst/>
            </a:prstTxWarp>
          </a:bodyPr>
          <a:lstStyle/>
          <a:p>
            <a:endParaRPr lang="en-US"/>
          </a:p>
        </p:txBody>
      </p:sp>
      <p:sp>
        <p:nvSpPr>
          <p:cNvPr id="60431" name="Line 14"/>
          <p:cNvSpPr>
            <a:spLocks noChangeShapeType="1"/>
          </p:cNvSpPr>
          <p:nvPr/>
        </p:nvSpPr>
        <p:spPr bwMode="auto">
          <a:xfrm flipV="1">
            <a:off x="6213475" y="2543175"/>
            <a:ext cx="866775" cy="14288"/>
          </a:xfrm>
          <a:prstGeom prst="line">
            <a:avLst/>
          </a:prstGeom>
          <a:noFill/>
          <a:ln w="25560">
            <a:solidFill>
              <a:srgbClr val="00FF00"/>
            </a:solidFill>
            <a:miter lim="800000"/>
            <a:headEnd/>
            <a:tailEnd/>
          </a:ln>
        </p:spPr>
        <p:txBody>
          <a:bodyPr>
            <a:prstTxWarp prst="textNoShape">
              <a:avLst/>
            </a:prstTxWarp>
          </a:bodyPr>
          <a:lstStyle/>
          <a:p>
            <a:endParaRPr lang="en-US"/>
          </a:p>
        </p:txBody>
      </p:sp>
      <p:sp>
        <p:nvSpPr>
          <p:cNvPr id="60432" name="Line 15"/>
          <p:cNvSpPr>
            <a:spLocks noChangeShapeType="1"/>
          </p:cNvSpPr>
          <p:nvPr/>
        </p:nvSpPr>
        <p:spPr bwMode="auto">
          <a:xfrm flipV="1">
            <a:off x="6230938" y="2298700"/>
            <a:ext cx="860425" cy="14288"/>
          </a:xfrm>
          <a:prstGeom prst="line">
            <a:avLst/>
          </a:prstGeom>
          <a:noFill/>
          <a:ln w="25560">
            <a:solidFill>
              <a:srgbClr val="00FF00"/>
            </a:solidFill>
            <a:miter lim="800000"/>
            <a:headEnd/>
            <a:tailEnd/>
          </a:ln>
        </p:spPr>
        <p:txBody>
          <a:bodyPr>
            <a:prstTxWarp prst="textNoShape">
              <a:avLst/>
            </a:prstTxWarp>
          </a:bodyPr>
          <a:lstStyle/>
          <a:p>
            <a:endParaRPr lang="en-US"/>
          </a:p>
        </p:txBody>
      </p:sp>
      <p:sp>
        <p:nvSpPr>
          <p:cNvPr id="60433" name="Line 16"/>
          <p:cNvSpPr>
            <a:spLocks noChangeShapeType="1"/>
          </p:cNvSpPr>
          <p:nvPr/>
        </p:nvSpPr>
        <p:spPr bwMode="auto">
          <a:xfrm>
            <a:off x="6223000" y="4878388"/>
            <a:ext cx="1325563" cy="1587"/>
          </a:xfrm>
          <a:prstGeom prst="line">
            <a:avLst/>
          </a:prstGeom>
          <a:noFill/>
          <a:ln w="25560">
            <a:solidFill>
              <a:srgbClr val="FF0000"/>
            </a:solidFill>
            <a:miter lim="800000"/>
            <a:headEnd/>
            <a:tailEnd type="triangle" w="med" len="med"/>
          </a:ln>
        </p:spPr>
        <p:txBody>
          <a:bodyPr>
            <a:prstTxWarp prst="textNoShape">
              <a:avLst/>
            </a:prstTxWarp>
          </a:bodyPr>
          <a:lstStyle/>
          <a:p>
            <a:endParaRPr lang="en-US"/>
          </a:p>
        </p:txBody>
      </p:sp>
      <p:pic>
        <p:nvPicPr>
          <p:cNvPr id="60434" name="Picture 17"/>
          <p:cNvPicPr>
            <a:picLocks noChangeAspect="1" noChangeArrowheads="1"/>
          </p:cNvPicPr>
          <p:nvPr/>
        </p:nvPicPr>
        <p:blipFill>
          <a:blip r:embed="rId5"/>
          <a:srcRect/>
          <a:stretch>
            <a:fillRect/>
          </a:stretch>
        </p:blipFill>
        <p:spPr bwMode="auto">
          <a:xfrm>
            <a:off x="7600950" y="4779963"/>
            <a:ext cx="247650" cy="225425"/>
          </a:xfrm>
          <a:prstGeom prst="rect">
            <a:avLst/>
          </a:prstGeom>
          <a:noFill/>
          <a:ln w="9525">
            <a:noFill/>
            <a:round/>
            <a:headEnd/>
            <a:tailEnd/>
          </a:ln>
        </p:spPr>
      </p:pic>
      <p:pic>
        <p:nvPicPr>
          <p:cNvPr id="60435" name="Picture 18"/>
          <p:cNvPicPr>
            <a:picLocks noChangeAspect="1" noChangeArrowheads="1"/>
          </p:cNvPicPr>
          <p:nvPr/>
        </p:nvPicPr>
        <p:blipFill>
          <a:blip r:embed="rId6"/>
          <a:srcRect/>
          <a:stretch>
            <a:fillRect/>
          </a:stretch>
        </p:blipFill>
        <p:spPr bwMode="auto">
          <a:xfrm>
            <a:off x="6913563" y="3957638"/>
            <a:ext cx="296862" cy="214312"/>
          </a:xfrm>
          <a:prstGeom prst="rect">
            <a:avLst/>
          </a:prstGeom>
          <a:noFill/>
          <a:ln w="9525">
            <a:noFill/>
            <a:round/>
            <a:headEnd/>
            <a:tailEnd/>
          </a:ln>
        </p:spPr>
      </p:pic>
      <p:pic>
        <p:nvPicPr>
          <p:cNvPr id="60436" name="Picture 19"/>
          <p:cNvPicPr>
            <a:picLocks noChangeAspect="1" noChangeArrowheads="1"/>
          </p:cNvPicPr>
          <p:nvPr/>
        </p:nvPicPr>
        <p:blipFill>
          <a:blip r:embed="rId7"/>
          <a:srcRect/>
          <a:stretch>
            <a:fillRect/>
          </a:stretch>
        </p:blipFill>
        <p:spPr bwMode="auto">
          <a:xfrm>
            <a:off x="7018338" y="3649663"/>
            <a:ext cx="309562" cy="212725"/>
          </a:xfrm>
          <a:prstGeom prst="rect">
            <a:avLst/>
          </a:prstGeom>
          <a:noFill/>
          <a:ln w="9525">
            <a:noFill/>
            <a:round/>
            <a:headEnd/>
            <a:tailEnd/>
          </a:ln>
        </p:spPr>
      </p:pic>
      <p:sp>
        <p:nvSpPr>
          <p:cNvPr id="60437" name="Line 20"/>
          <p:cNvSpPr>
            <a:spLocks noChangeShapeType="1"/>
          </p:cNvSpPr>
          <p:nvPr/>
        </p:nvSpPr>
        <p:spPr bwMode="auto">
          <a:xfrm>
            <a:off x="7424738" y="3119438"/>
            <a:ext cx="376237" cy="1587"/>
          </a:xfrm>
          <a:prstGeom prst="line">
            <a:avLst/>
          </a:prstGeom>
          <a:noFill/>
          <a:ln w="25560">
            <a:solidFill>
              <a:srgbClr val="0000FF"/>
            </a:solidFill>
            <a:miter lim="800000"/>
            <a:headEnd/>
            <a:tailEnd type="triangle" w="med" len="med"/>
          </a:ln>
        </p:spPr>
        <p:txBody>
          <a:bodyPr>
            <a:prstTxWarp prst="textNoShape">
              <a:avLst/>
            </a:prstTxWarp>
          </a:bodyPr>
          <a:lstStyle/>
          <a:p>
            <a:endParaRPr lang="en-US"/>
          </a:p>
        </p:txBody>
      </p:sp>
      <p:sp>
        <p:nvSpPr>
          <p:cNvPr id="60438" name="Text Box 21"/>
          <p:cNvSpPr txBox="1">
            <a:spLocks noChangeArrowheads="1"/>
          </p:cNvSpPr>
          <p:nvPr/>
        </p:nvSpPr>
        <p:spPr bwMode="auto">
          <a:xfrm>
            <a:off x="395288" y="981075"/>
            <a:ext cx="1841500" cy="398463"/>
          </a:xfrm>
          <a:prstGeom prst="rect">
            <a:avLst/>
          </a:prstGeom>
          <a:noFill/>
          <a:ln w="9525">
            <a:noFill/>
            <a:round/>
            <a:headEnd/>
            <a:tailEnd/>
          </a:ln>
        </p:spPr>
        <p:txBody>
          <a:bodyPr lIns="90000" tIns="46800" rIns="90000" bIns="46800">
            <a:prstTxWarp prst="textNoShape">
              <a:avLst/>
            </a:prstTxWarp>
            <a:spAutoFit/>
          </a:bodyPr>
          <a:lstStyle/>
          <a:p>
            <a:pPr algn="ctr">
              <a:spcBef>
                <a:spcPts val="12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00CC"/>
                </a:solidFill>
              </a:rPr>
              <a:t>original image</a:t>
            </a:r>
          </a:p>
        </p:txBody>
      </p:sp>
      <p:sp>
        <p:nvSpPr>
          <p:cNvPr id="60439" name="Text Box 22"/>
          <p:cNvSpPr txBox="1">
            <a:spLocks noChangeArrowheads="1"/>
          </p:cNvSpPr>
          <p:nvPr/>
        </p:nvSpPr>
        <p:spPr bwMode="auto">
          <a:xfrm>
            <a:off x="2700338" y="836613"/>
            <a:ext cx="2303462" cy="703262"/>
          </a:xfrm>
          <a:prstGeom prst="rect">
            <a:avLst/>
          </a:prstGeom>
          <a:noFill/>
          <a:ln w="9525">
            <a:noFill/>
            <a:round/>
            <a:headEnd/>
            <a:tailEnd/>
          </a:ln>
        </p:spPr>
        <p:txBody>
          <a:bodyPr lIns="90000" tIns="46800" rIns="90000" bIns="46800">
            <a:prstTxWarp prst="textNoShape">
              <a:avLst/>
            </a:prstTxWarp>
            <a:spAutoFit/>
          </a:bodyPr>
          <a:lstStyle/>
          <a:p>
            <a:pPr algn="ctr">
              <a:spcBef>
                <a:spcPts val="12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00CC"/>
                </a:solidFill>
              </a:rPr>
              <a:t>foreground separation</a:t>
            </a:r>
          </a:p>
        </p:txBody>
      </p:sp>
      <p:sp>
        <p:nvSpPr>
          <p:cNvPr id="60440" name="Text Box 23"/>
          <p:cNvSpPr txBox="1">
            <a:spLocks noChangeArrowheads="1"/>
          </p:cNvSpPr>
          <p:nvPr/>
        </p:nvSpPr>
        <p:spPr bwMode="auto">
          <a:xfrm>
            <a:off x="5156200" y="855663"/>
            <a:ext cx="2184400" cy="703262"/>
          </a:xfrm>
          <a:prstGeom prst="rect">
            <a:avLst/>
          </a:prstGeom>
          <a:noFill/>
          <a:ln w="9525">
            <a:noFill/>
            <a:round/>
            <a:headEnd/>
            <a:tailEnd/>
          </a:ln>
        </p:spPr>
        <p:txBody>
          <a:bodyPr lIns="90000" tIns="46800" rIns="90000" bIns="46800">
            <a:prstTxWarp prst="textNoShape">
              <a:avLst/>
            </a:prstTxWarp>
            <a:spAutoFit/>
          </a:bodyPr>
          <a:lstStyle/>
          <a:p>
            <a:pPr algn="ctr">
              <a:spcBef>
                <a:spcPts val="12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00CC"/>
                </a:solidFill>
              </a:rPr>
              <a:t>silhouette representation</a:t>
            </a:r>
          </a:p>
        </p:txBody>
      </p:sp>
      <p:sp>
        <p:nvSpPr>
          <p:cNvPr id="60441" name="Text Box 24"/>
          <p:cNvSpPr txBox="1">
            <a:spLocks noChangeArrowheads="1"/>
          </p:cNvSpPr>
          <p:nvPr/>
        </p:nvSpPr>
        <p:spPr bwMode="auto">
          <a:xfrm>
            <a:off x="7737475" y="1557338"/>
            <a:ext cx="1371600" cy="398462"/>
          </a:xfrm>
          <a:prstGeom prst="rect">
            <a:avLst/>
          </a:prstGeom>
          <a:noFill/>
          <a:ln w="9525">
            <a:noFill/>
            <a:round/>
            <a:headEnd/>
            <a:tailEnd/>
          </a:ln>
        </p:spPr>
        <p:txBody>
          <a:bodyPr lIns="90000" tIns="46800" rIns="90000" bIns="46800">
            <a:prstTxWarp prst="textNoShape">
              <a:avLst/>
            </a:prstTxWarp>
            <a:spAutoFit/>
          </a:bodyPr>
          <a:lstStyle/>
          <a:p>
            <a:pPr algn="ctr">
              <a:spcBef>
                <a:spcPts val="12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00CC"/>
                </a:solidFill>
              </a:rPr>
              <a:t>vector</a:t>
            </a:r>
          </a:p>
        </p:txBody>
      </p:sp>
      <p:sp>
        <p:nvSpPr>
          <p:cNvPr id="60442" name="Text Box 25"/>
          <p:cNvSpPr txBox="1">
            <a:spLocks noChangeArrowheads="1"/>
          </p:cNvSpPr>
          <p:nvPr/>
        </p:nvSpPr>
        <p:spPr bwMode="auto">
          <a:xfrm>
            <a:off x="685800" y="287338"/>
            <a:ext cx="7772400" cy="974725"/>
          </a:xfrm>
          <a:prstGeom prst="rect">
            <a:avLst/>
          </a:prstGeom>
          <a:noFill/>
          <a:ln w="9525">
            <a:noFill/>
            <a:round/>
            <a:headEnd/>
            <a:tailEnd/>
          </a:ln>
        </p:spPr>
        <p:txBody>
          <a:bodyPr lIns="0" tIns="0" rIns="0" bIns="0">
            <a:prstTxWarp prst="textNoShape">
              <a:avLst/>
            </a:prstTxWarp>
          </a:bodyPr>
          <a:lstStyle/>
          <a:p>
            <a:pPr>
              <a:lnSpc>
                <a:spcPts val="3663"/>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2147"/>
                </a:solidFill>
              </a:rPr>
              <a:t>Shape Representation</a:t>
            </a:r>
            <a:br>
              <a:rPr lang="en-GB" sz="3200">
                <a:solidFill>
                  <a:srgbClr val="002147"/>
                </a:solidFill>
              </a:rPr>
            </a:br>
            <a:endParaRPr lang="en-GB" sz="3200">
              <a:solidFill>
                <a:srgbClr val="002147"/>
              </a:solidFill>
            </a:endParaRPr>
          </a:p>
        </p:txBody>
      </p:sp>
      <p:sp>
        <p:nvSpPr>
          <p:cNvPr id="60443" name="AutoShape 26"/>
          <p:cNvSpPr>
            <a:spLocks/>
          </p:cNvSpPr>
          <p:nvPr/>
        </p:nvSpPr>
        <p:spPr bwMode="auto">
          <a:xfrm>
            <a:off x="7929563" y="2143125"/>
            <a:ext cx="71437" cy="1928813"/>
          </a:xfrm>
          <a:prstGeom prst="leftBracket">
            <a:avLst>
              <a:gd name="adj" fmla="val 8375"/>
            </a:avLst>
          </a:prstGeom>
          <a:solidFill>
            <a:srgbClr val="CECEEF">
              <a:alpha val="0"/>
            </a:srgbClr>
          </a:solidFill>
          <a:ln w="9360">
            <a:solidFill>
              <a:srgbClr val="000000"/>
            </a:solidFill>
            <a:miter lim="800000"/>
            <a:headEnd/>
            <a:tailEnd/>
          </a:ln>
        </p:spPr>
        <p:txBody>
          <a:bodyPr wrap="none" anchor="ctr">
            <a:prstTxWarp prst="textNoShape">
              <a:avLst/>
            </a:prstTxWarp>
          </a:bodyPr>
          <a:lstStyle/>
          <a:p>
            <a:endParaRPr lang="en-US"/>
          </a:p>
        </p:txBody>
      </p:sp>
      <p:sp>
        <p:nvSpPr>
          <p:cNvPr id="60444" name="AutoShape 27"/>
          <p:cNvSpPr>
            <a:spLocks/>
          </p:cNvSpPr>
          <p:nvPr/>
        </p:nvSpPr>
        <p:spPr bwMode="auto">
          <a:xfrm>
            <a:off x="8501063" y="2143125"/>
            <a:ext cx="142875" cy="1928813"/>
          </a:xfrm>
          <a:prstGeom prst="rightBracket">
            <a:avLst>
              <a:gd name="adj" fmla="val 8313"/>
            </a:avLst>
          </a:prstGeom>
          <a:solidFill>
            <a:srgbClr val="BBE0E3">
              <a:alpha val="0"/>
            </a:srgbClr>
          </a:solidFill>
          <a:ln w="9360">
            <a:solidFill>
              <a:srgbClr val="000000"/>
            </a:solidFill>
            <a:miter lim="800000"/>
            <a:headEnd/>
            <a:tailEnd/>
          </a:ln>
        </p:spPr>
        <p:txBody>
          <a:bodyPr wrap="none" anchor="ctr">
            <a:prstTxWarp prst="textNoShape">
              <a:avLst/>
            </a:prstTxWarp>
          </a:bodyPr>
          <a:lstStyle/>
          <a:p>
            <a:endParaRPr lang="en-US"/>
          </a:p>
        </p:txBody>
      </p:sp>
      <p:sp>
        <p:nvSpPr>
          <p:cNvPr id="60445" name="Text Box 28"/>
          <p:cNvSpPr txBox="1">
            <a:spLocks noChangeArrowheads="1"/>
          </p:cNvSpPr>
          <p:nvPr/>
        </p:nvSpPr>
        <p:spPr bwMode="auto">
          <a:xfrm>
            <a:off x="8081963" y="2246313"/>
            <a:ext cx="406400" cy="1852612"/>
          </a:xfrm>
          <a:prstGeom prst="rect">
            <a:avLst/>
          </a:prstGeom>
          <a:noFill/>
          <a:ln w="9525">
            <a:noFill/>
            <a:round/>
            <a:headEnd/>
            <a:tailEnd/>
          </a:ln>
        </p:spPr>
        <p:txBody>
          <a:bodyPr wrap="none" lIns="90000" tIns="46800" rIns="90000" bIns="46800">
            <a:prstTxWarp prst="textNoShape">
              <a:avLst/>
            </a:prstTxWarp>
            <a:spAutoFit/>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X</a:t>
            </a:r>
            <a:r>
              <a:rPr lang="en-GB" sz="1800" baseline="-25000">
                <a:solidFill>
                  <a:srgbClr val="000000"/>
                </a:solidFill>
              </a:rPr>
              <a:t>1</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X</a:t>
            </a:r>
            <a:r>
              <a:rPr lang="en-GB" sz="1800" baseline="-25000">
                <a:solidFill>
                  <a:srgbClr val="000000"/>
                </a:solidFill>
              </a:rPr>
              <a:t>2</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rPr>
              <a:t>X</a:t>
            </a:r>
            <a:r>
              <a:rPr lang="en-GB" sz="1800" baseline="-25000">
                <a:solidFill>
                  <a:srgbClr val="000000"/>
                </a:solidFill>
              </a:rPr>
              <a:t>n</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2466" name="Picture 4" descr="Images200-GER18-CVA"/>
          <p:cNvPicPr>
            <a:picLocks noChangeAspect="1" noChangeArrowheads="1"/>
          </p:cNvPicPr>
          <p:nvPr/>
        </p:nvPicPr>
        <p:blipFill>
          <a:blip r:embed="rId3"/>
          <a:srcRect/>
          <a:stretch>
            <a:fillRect/>
          </a:stretch>
        </p:blipFill>
        <p:spPr bwMode="auto">
          <a:xfrm>
            <a:off x="468313" y="2265363"/>
            <a:ext cx="1539875" cy="2027237"/>
          </a:xfrm>
          <a:prstGeom prst="rect">
            <a:avLst/>
          </a:prstGeom>
          <a:noFill/>
          <a:ln w="9525">
            <a:noFill/>
            <a:miter lim="800000"/>
            <a:headEnd/>
            <a:tailEnd/>
          </a:ln>
        </p:spPr>
      </p:pic>
      <p:pic>
        <p:nvPicPr>
          <p:cNvPr id="62467" name="Picture 5" descr="Images200-GER18-CVA"/>
          <p:cNvPicPr>
            <a:picLocks noChangeAspect="1" noChangeArrowheads="1"/>
          </p:cNvPicPr>
          <p:nvPr/>
        </p:nvPicPr>
        <p:blipFill>
          <a:blip r:embed="rId4"/>
          <a:srcRect/>
          <a:stretch>
            <a:fillRect/>
          </a:stretch>
        </p:blipFill>
        <p:spPr bwMode="auto">
          <a:xfrm>
            <a:off x="2844800" y="2336800"/>
            <a:ext cx="1477963" cy="1944688"/>
          </a:xfrm>
          <a:prstGeom prst="rect">
            <a:avLst/>
          </a:prstGeom>
          <a:noFill/>
          <a:ln w="9525">
            <a:noFill/>
            <a:miter lim="800000"/>
            <a:headEnd/>
            <a:tailEnd/>
          </a:ln>
        </p:spPr>
      </p:pic>
      <p:pic>
        <p:nvPicPr>
          <p:cNvPr id="62468" name="Picture 6" descr="Images200-GER18-CVA"/>
          <p:cNvPicPr>
            <a:picLocks noChangeAspect="1" noChangeArrowheads="1"/>
          </p:cNvPicPr>
          <p:nvPr/>
        </p:nvPicPr>
        <p:blipFill>
          <a:blip r:embed="rId5"/>
          <a:srcRect/>
          <a:stretch>
            <a:fillRect/>
          </a:stretch>
        </p:blipFill>
        <p:spPr bwMode="auto">
          <a:xfrm>
            <a:off x="5940425" y="1268413"/>
            <a:ext cx="1558925" cy="2076450"/>
          </a:xfrm>
          <a:prstGeom prst="rect">
            <a:avLst/>
          </a:prstGeom>
          <a:noFill/>
          <a:ln w="9525">
            <a:noFill/>
            <a:miter lim="800000"/>
            <a:headEnd/>
            <a:tailEnd/>
          </a:ln>
        </p:spPr>
      </p:pic>
      <p:pic>
        <p:nvPicPr>
          <p:cNvPr id="62469" name="Picture 7" descr="Images200-GER18-CVA"/>
          <p:cNvPicPr>
            <a:picLocks noChangeAspect="1" noChangeArrowheads="1"/>
          </p:cNvPicPr>
          <p:nvPr/>
        </p:nvPicPr>
        <p:blipFill>
          <a:blip r:embed="rId6"/>
          <a:srcRect/>
          <a:stretch>
            <a:fillRect/>
          </a:stretch>
        </p:blipFill>
        <p:spPr bwMode="auto">
          <a:xfrm>
            <a:off x="5940425" y="3573463"/>
            <a:ext cx="1566863" cy="2087562"/>
          </a:xfrm>
          <a:prstGeom prst="rect">
            <a:avLst/>
          </a:prstGeom>
          <a:noFill/>
          <a:ln w="9525">
            <a:noFill/>
            <a:miter lim="800000"/>
            <a:headEnd/>
            <a:tailEnd/>
          </a:ln>
        </p:spPr>
      </p:pic>
      <p:sp>
        <p:nvSpPr>
          <p:cNvPr id="62470" name="AutoShape 8"/>
          <p:cNvSpPr>
            <a:spLocks noChangeArrowheads="1"/>
          </p:cNvSpPr>
          <p:nvPr/>
        </p:nvSpPr>
        <p:spPr bwMode="auto">
          <a:xfrm>
            <a:off x="2197100" y="3200400"/>
            <a:ext cx="504825" cy="360363"/>
          </a:xfrm>
          <a:prstGeom prst="rightArrow">
            <a:avLst>
              <a:gd name="adj1" fmla="val 50000"/>
              <a:gd name="adj2" fmla="val 35022"/>
            </a:avLst>
          </a:prstGeom>
          <a:solidFill>
            <a:srgbClr val="FF0000"/>
          </a:solidFill>
          <a:ln w="9525">
            <a:solidFill>
              <a:srgbClr val="FF0000"/>
            </a:solidFill>
            <a:miter lim="800000"/>
            <a:headEnd/>
            <a:tailEnd/>
          </a:ln>
        </p:spPr>
        <p:txBody>
          <a:bodyPr wrap="none" anchor="ctr">
            <a:prstTxWarp prst="textNoShape">
              <a:avLst/>
            </a:prstTxWarp>
          </a:bodyPr>
          <a:lstStyle/>
          <a:p>
            <a:endParaRPr lang="en-GB"/>
          </a:p>
        </p:txBody>
      </p:sp>
      <p:sp>
        <p:nvSpPr>
          <p:cNvPr id="62471" name="AutoShape 9"/>
          <p:cNvSpPr>
            <a:spLocks noChangeArrowheads="1"/>
          </p:cNvSpPr>
          <p:nvPr/>
        </p:nvSpPr>
        <p:spPr bwMode="auto">
          <a:xfrm rot="-1580527">
            <a:off x="4643438" y="2781300"/>
            <a:ext cx="863600" cy="360363"/>
          </a:xfrm>
          <a:prstGeom prst="rightArrow">
            <a:avLst>
              <a:gd name="adj1" fmla="val 50000"/>
              <a:gd name="adj2" fmla="val 59912"/>
            </a:avLst>
          </a:prstGeom>
          <a:solidFill>
            <a:srgbClr val="FF0000"/>
          </a:solidFill>
          <a:ln w="9525">
            <a:solidFill>
              <a:srgbClr val="FF0000"/>
            </a:solidFill>
            <a:miter lim="800000"/>
            <a:headEnd/>
            <a:tailEnd/>
          </a:ln>
        </p:spPr>
        <p:txBody>
          <a:bodyPr wrap="none" anchor="ctr">
            <a:prstTxWarp prst="textNoShape">
              <a:avLst/>
            </a:prstTxWarp>
          </a:bodyPr>
          <a:lstStyle/>
          <a:p>
            <a:endParaRPr lang="en-GB"/>
          </a:p>
        </p:txBody>
      </p:sp>
      <p:sp>
        <p:nvSpPr>
          <p:cNvPr id="62472" name="AutoShape 10"/>
          <p:cNvSpPr>
            <a:spLocks noChangeArrowheads="1"/>
          </p:cNvSpPr>
          <p:nvPr/>
        </p:nvSpPr>
        <p:spPr bwMode="auto">
          <a:xfrm rot="1183523">
            <a:off x="4716463" y="3789363"/>
            <a:ext cx="863600" cy="360362"/>
          </a:xfrm>
          <a:prstGeom prst="rightArrow">
            <a:avLst>
              <a:gd name="adj1" fmla="val 50000"/>
              <a:gd name="adj2" fmla="val 59912"/>
            </a:avLst>
          </a:prstGeom>
          <a:solidFill>
            <a:srgbClr val="FF0000"/>
          </a:solidFill>
          <a:ln w="9525">
            <a:solidFill>
              <a:srgbClr val="FF0000"/>
            </a:solidFill>
            <a:miter lim="800000"/>
            <a:headEnd/>
            <a:tailEnd/>
          </a:ln>
        </p:spPr>
        <p:txBody>
          <a:bodyPr wrap="none" anchor="ctr">
            <a:prstTxWarp prst="textNoShape">
              <a:avLst/>
            </a:prstTxWarp>
          </a:bodyPr>
          <a:lstStyle/>
          <a:p>
            <a:endParaRPr lang="en-GB"/>
          </a:p>
        </p:txBody>
      </p:sp>
      <p:sp>
        <p:nvSpPr>
          <p:cNvPr id="62473" name="Text Box 11"/>
          <p:cNvSpPr txBox="1">
            <a:spLocks noChangeArrowheads="1"/>
          </p:cNvSpPr>
          <p:nvPr/>
        </p:nvSpPr>
        <p:spPr bwMode="auto">
          <a:xfrm>
            <a:off x="7354888" y="1935163"/>
            <a:ext cx="1789112" cy="701675"/>
          </a:xfrm>
          <a:prstGeom prst="rect">
            <a:avLst/>
          </a:prstGeom>
          <a:noFill/>
          <a:ln w="12700">
            <a:noFill/>
            <a:miter lim="800000"/>
            <a:headEnd/>
            <a:tailEnd/>
          </a:ln>
        </p:spPr>
        <p:txBody>
          <a:bodyPr>
            <a:prstTxWarp prst="textNoShape">
              <a:avLst/>
            </a:prstTxWarp>
            <a:spAutoFit/>
          </a:bodyPr>
          <a:lstStyle/>
          <a:p>
            <a:pPr algn="ctr">
              <a:spcBef>
                <a:spcPct val="50000"/>
              </a:spcBef>
            </a:pPr>
            <a:r>
              <a:rPr lang="en-GB" sz="2000">
                <a:solidFill>
                  <a:srgbClr val="0000CC"/>
                </a:solidFill>
              </a:rPr>
              <a:t>silhouette (both sides)</a:t>
            </a:r>
            <a:endParaRPr lang="en-US" sz="2000">
              <a:solidFill>
                <a:srgbClr val="0000CC"/>
              </a:solidFill>
            </a:endParaRPr>
          </a:p>
        </p:txBody>
      </p:sp>
      <p:sp>
        <p:nvSpPr>
          <p:cNvPr id="62474" name="Text Box 12"/>
          <p:cNvSpPr txBox="1">
            <a:spLocks noChangeArrowheads="1"/>
          </p:cNvSpPr>
          <p:nvPr/>
        </p:nvSpPr>
        <p:spPr bwMode="auto">
          <a:xfrm>
            <a:off x="7524750" y="4327525"/>
            <a:ext cx="1547813" cy="396875"/>
          </a:xfrm>
          <a:prstGeom prst="rect">
            <a:avLst/>
          </a:prstGeom>
          <a:noFill/>
          <a:ln w="12700">
            <a:noFill/>
            <a:miter lim="800000"/>
            <a:headEnd/>
            <a:tailEnd/>
          </a:ln>
        </p:spPr>
        <p:txBody>
          <a:bodyPr>
            <a:prstTxWarp prst="textNoShape">
              <a:avLst/>
            </a:prstTxWarp>
            <a:spAutoFit/>
          </a:bodyPr>
          <a:lstStyle/>
          <a:p>
            <a:pPr algn="ctr">
              <a:spcBef>
                <a:spcPct val="50000"/>
              </a:spcBef>
            </a:pPr>
            <a:r>
              <a:rPr lang="en-GB" sz="2000">
                <a:solidFill>
                  <a:srgbClr val="0000CC"/>
                </a:solidFill>
              </a:rPr>
              <a:t>handles</a:t>
            </a:r>
            <a:endParaRPr lang="en-US" sz="2000">
              <a:solidFill>
                <a:srgbClr val="0000CC"/>
              </a:solidFill>
            </a:endParaRPr>
          </a:p>
        </p:txBody>
      </p:sp>
      <p:sp>
        <p:nvSpPr>
          <p:cNvPr id="62475" name="Title 11"/>
          <p:cNvSpPr>
            <a:spLocks noGrp="1"/>
          </p:cNvSpPr>
          <p:nvPr>
            <p:ph type="title"/>
          </p:nvPr>
        </p:nvSpPr>
        <p:spPr/>
        <p:txBody>
          <a:bodyPr/>
          <a:lstStyle/>
          <a:p>
            <a:r>
              <a:rPr lang="en-GB">
                <a:cs typeface="ＭＳ Ｐゴシック" charset="-128"/>
              </a:rPr>
              <a:t>Shape Representation- details</a:t>
            </a:r>
            <a:br>
              <a:rPr lang="en-GB">
                <a:cs typeface="ＭＳ Ｐゴシック" charset="-128"/>
              </a:rPr>
            </a:br>
            <a:endParaRPr lang="en-US">
              <a:cs typeface="ＭＳ Ｐゴシック" charset="-128"/>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Oval 2"/>
          <p:cNvSpPr>
            <a:spLocks noChangeAspect="1" noChangeArrowheads="1"/>
          </p:cNvSpPr>
          <p:nvPr/>
        </p:nvSpPr>
        <p:spPr bwMode="auto">
          <a:xfrm>
            <a:off x="5343525" y="4121150"/>
            <a:ext cx="115888" cy="115888"/>
          </a:xfrm>
          <a:prstGeom prst="ellipse">
            <a:avLst/>
          </a:prstGeom>
          <a:solidFill>
            <a:srgbClr val="008000"/>
          </a:solidFill>
          <a:ln w="19050">
            <a:solidFill>
              <a:srgbClr val="008000"/>
            </a:solidFill>
            <a:round/>
            <a:headEnd/>
            <a:tailEnd/>
          </a:ln>
        </p:spPr>
        <p:txBody>
          <a:bodyPr wrap="none" anchor="ctr">
            <a:prstTxWarp prst="textNoShape">
              <a:avLst/>
            </a:prstTxWarp>
          </a:bodyPr>
          <a:lstStyle/>
          <a:p>
            <a:endParaRPr lang="en-GB"/>
          </a:p>
        </p:txBody>
      </p:sp>
      <p:sp>
        <p:nvSpPr>
          <p:cNvPr id="64515" name="Line 4"/>
          <p:cNvSpPr>
            <a:spLocks noChangeShapeType="1"/>
          </p:cNvSpPr>
          <p:nvPr/>
        </p:nvSpPr>
        <p:spPr bwMode="auto">
          <a:xfrm>
            <a:off x="4559300" y="2311400"/>
            <a:ext cx="0" cy="1619250"/>
          </a:xfrm>
          <a:prstGeom prst="line">
            <a:avLst/>
          </a:prstGeom>
          <a:noFill/>
          <a:ln w="25400">
            <a:solidFill>
              <a:srgbClr val="0000CC"/>
            </a:solidFill>
            <a:round/>
            <a:headEnd/>
            <a:tailEnd/>
          </a:ln>
        </p:spPr>
        <p:txBody>
          <a:bodyPr>
            <a:prstTxWarp prst="textNoShape">
              <a:avLst/>
            </a:prstTxWarp>
          </a:bodyPr>
          <a:lstStyle/>
          <a:p>
            <a:endParaRPr lang="en-US"/>
          </a:p>
        </p:txBody>
      </p:sp>
      <p:sp>
        <p:nvSpPr>
          <p:cNvPr id="64516" name="Line 5"/>
          <p:cNvSpPr>
            <a:spLocks noChangeShapeType="1"/>
          </p:cNvSpPr>
          <p:nvPr/>
        </p:nvSpPr>
        <p:spPr bwMode="auto">
          <a:xfrm flipH="1">
            <a:off x="3722688" y="3917950"/>
            <a:ext cx="827087" cy="769938"/>
          </a:xfrm>
          <a:prstGeom prst="line">
            <a:avLst/>
          </a:prstGeom>
          <a:noFill/>
          <a:ln w="25400">
            <a:solidFill>
              <a:srgbClr val="0000CC"/>
            </a:solidFill>
            <a:round/>
            <a:headEnd/>
            <a:tailEnd/>
          </a:ln>
        </p:spPr>
        <p:txBody>
          <a:bodyPr>
            <a:prstTxWarp prst="textNoShape">
              <a:avLst/>
            </a:prstTxWarp>
          </a:bodyPr>
          <a:lstStyle/>
          <a:p>
            <a:endParaRPr lang="en-US"/>
          </a:p>
        </p:txBody>
      </p:sp>
      <p:sp>
        <p:nvSpPr>
          <p:cNvPr id="64517" name="Line 6"/>
          <p:cNvSpPr>
            <a:spLocks noChangeShapeType="1"/>
          </p:cNvSpPr>
          <p:nvPr/>
        </p:nvSpPr>
        <p:spPr bwMode="auto">
          <a:xfrm flipH="1">
            <a:off x="4559300" y="3875088"/>
            <a:ext cx="1757363" cy="38100"/>
          </a:xfrm>
          <a:prstGeom prst="line">
            <a:avLst/>
          </a:prstGeom>
          <a:noFill/>
          <a:ln w="25400">
            <a:solidFill>
              <a:srgbClr val="0000CC"/>
            </a:solidFill>
            <a:round/>
            <a:headEnd/>
            <a:tailEnd/>
          </a:ln>
        </p:spPr>
        <p:txBody>
          <a:bodyPr>
            <a:prstTxWarp prst="textNoShape">
              <a:avLst/>
            </a:prstTxWarp>
          </a:bodyPr>
          <a:lstStyle/>
          <a:p>
            <a:endParaRPr lang="en-US"/>
          </a:p>
        </p:txBody>
      </p:sp>
      <p:cxnSp>
        <p:nvCxnSpPr>
          <p:cNvPr id="64518" name="AutoShape 8"/>
          <p:cNvCxnSpPr>
            <a:cxnSpLocks noChangeShapeType="1"/>
          </p:cNvCxnSpPr>
          <p:nvPr/>
        </p:nvCxnSpPr>
        <p:spPr bwMode="auto">
          <a:xfrm flipV="1">
            <a:off x="3159125" y="4351338"/>
            <a:ext cx="1912938" cy="742950"/>
          </a:xfrm>
          <a:prstGeom prst="curvedConnector3">
            <a:avLst>
              <a:gd name="adj1" fmla="val 49958"/>
            </a:avLst>
          </a:prstGeom>
          <a:noFill/>
          <a:ln w="12700">
            <a:solidFill>
              <a:schemeClr val="tx1"/>
            </a:solidFill>
            <a:prstDash val="dash"/>
            <a:round/>
            <a:headEnd/>
            <a:tailEnd type="triangle" w="med" len="med"/>
          </a:ln>
        </p:spPr>
      </p:cxnSp>
      <p:sp>
        <p:nvSpPr>
          <p:cNvPr id="64519" name="Oval 9"/>
          <p:cNvSpPr>
            <a:spLocks noChangeAspect="1" noChangeArrowheads="1"/>
          </p:cNvSpPr>
          <p:nvPr/>
        </p:nvSpPr>
        <p:spPr bwMode="auto">
          <a:xfrm>
            <a:off x="5651500" y="2708275"/>
            <a:ext cx="115888" cy="115888"/>
          </a:xfrm>
          <a:prstGeom prst="ellipse">
            <a:avLst/>
          </a:prstGeom>
          <a:gradFill rotWithShape="0">
            <a:gsLst>
              <a:gs pos="0">
                <a:srgbClr val="0000FF"/>
              </a:gs>
              <a:gs pos="100000">
                <a:srgbClr val="000076"/>
              </a:gs>
            </a:gsLst>
            <a:lin ang="5400000" scaled="1"/>
          </a:gradFill>
          <a:ln w="19050">
            <a:solidFill>
              <a:srgbClr val="0000FF"/>
            </a:solidFill>
            <a:round/>
            <a:headEnd/>
            <a:tailEnd/>
          </a:ln>
        </p:spPr>
        <p:txBody>
          <a:bodyPr wrap="none" anchor="ctr">
            <a:prstTxWarp prst="textNoShape">
              <a:avLst/>
            </a:prstTxWarp>
          </a:bodyPr>
          <a:lstStyle/>
          <a:p>
            <a:endParaRPr lang="en-GB"/>
          </a:p>
        </p:txBody>
      </p:sp>
      <p:sp>
        <p:nvSpPr>
          <p:cNvPr id="64520" name="Oval 10"/>
          <p:cNvSpPr>
            <a:spLocks noChangeAspect="1" noChangeArrowheads="1"/>
          </p:cNvSpPr>
          <p:nvPr/>
        </p:nvSpPr>
        <p:spPr bwMode="auto">
          <a:xfrm>
            <a:off x="5467350" y="2867025"/>
            <a:ext cx="115888" cy="115888"/>
          </a:xfrm>
          <a:prstGeom prst="ellipse">
            <a:avLst/>
          </a:prstGeom>
          <a:gradFill rotWithShape="0">
            <a:gsLst>
              <a:gs pos="0">
                <a:srgbClr val="0000FF"/>
              </a:gs>
              <a:gs pos="100000">
                <a:srgbClr val="000076"/>
              </a:gs>
            </a:gsLst>
            <a:lin ang="5400000" scaled="1"/>
          </a:gradFill>
          <a:ln w="19050">
            <a:solidFill>
              <a:srgbClr val="0000FF"/>
            </a:solidFill>
            <a:round/>
            <a:headEnd/>
            <a:tailEnd/>
          </a:ln>
        </p:spPr>
        <p:txBody>
          <a:bodyPr wrap="none" anchor="ctr">
            <a:prstTxWarp prst="textNoShape">
              <a:avLst/>
            </a:prstTxWarp>
          </a:bodyPr>
          <a:lstStyle/>
          <a:p>
            <a:endParaRPr lang="en-GB"/>
          </a:p>
        </p:txBody>
      </p:sp>
      <p:sp>
        <p:nvSpPr>
          <p:cNvPr id="64521" name="Oval 11"/>
          <p:cNvSpPr>
            <a:spLocks noChangeAspect="1" noChangeArrowheads="1"/>
          </p:cNvSpPr>
          <p:nvPr/>
        </p:nvSpPr>
        <p:spPr bwMode="auto">
          <a:xfrm>
            <a:off x="5622925" y="2438400"/>
            <a:ext cx="115888" cy="115888"/>
          </a:xfrm>
          <a:prstGeom prst="ellipse">
            <a:avLst/>
          </a:prstGeom>
          <a:gradFill rotWithShape="0">
            <a:gsLst>
              <a:gs pos="0">
                <a:srgbClr val="0000FF"/>
              </a:gs>
              <a:gs pos="100000">
                <a:srgbClr val="000076"/>
              </a:gs>
            </a:gsLst>
            <a:lin ang="5400000" scaled="1"/>
          </a:gradFill>
          <a:ln w="19050">
            <a:solidFill>
              <a:srgbClr val="0000FF"/>
            </a:solidFill>
            <a:round/>
            <a:headEnd/>
            <a:tailEnd/>
          </a:ln>
        </p:spPr>
        <p:txBody>
          <a:bodyPr wrap="none" anchor="ctr">
            <a:prstTxWarp prst="textNoShape">
              <a:avLst/>
            </a:prstTxWarp>
          </a:bodyPr>
          <a:lstStyle/>
          <a:p>
            <a:endParaRPr lang="en-GB"/>
          </a:p>
        </p:txBody>
      </p:sp>
      <p:sp>
        <p:nvSpPr>
          <p:cNvPr id="64522" name="Oval 13"/>
          <p:cNvSpPr>
            <a:spLocks noChangeAspect="1" noChangeArrowheads="1"/>
          </p:cNvSpPr>
          <p:nvPr/>
        </p:nvSpPr>
        <p:spPr bwMode="auto">
          <a:xfrm>
            <a:off x="5362575" y="4273550"/>
            <a:ext cx="115888" cy="115888"/>
          </a:xfrm>
          <a:prstGeom prst="ellipse">
            <a:avLst/>
          </a:prstGeom>
          <a:solidFill>
            <a:srgbClr val="008000"/>
          </a:solidFill>
          <a:ln w="19050">
            <a:solidFill>
              <a:srgbClr val="008000"/>
            </a:solidFill>
            <a:round/>
            <a:headEnd/>
            <a:tailEnd/>
          </a:ln>
        </p:spPr>
        <p:txBody>
          <a:bodyPr wrap="none" anchor="ctr">
            <a:prstTxWarp prst="textNoShape">
              <a:avLst/>
            </a:prstTxWarp>
          </a:bodyPr>
          <a:lstStyle/>
          <a:p>
            <a:endParaRPr lang="en-GB"/>
          </a:p>
        </p:txBody>
      </p:sp>
      <p:sp>
        <p:nvSpPr>
          <p:cNvPr id="64523" name="Oval 14"/>
          <p:cNvSpPr>
            <a:spLocks noChangeAspect="1" noChangeArrowheads="1"/>
          </p:cNvSpPr>
          <p:nvPr/>
        </p:nvSpPr>
        <p:spPr bwMode="auto">
          <a:xfrm>
            <a:off x="5156200" y="4308475"/>
            <a:ext cx="115888" cy="115888"/>
          </a:xfrm>
          <a:prstGeom prst="ellipse">
            <a:avLst/>
          </a:prstGeom>
          <a:solidFill>
            <a:srgbClr val="008000"/>
          </a:solidFill>
          <a:ln w="19050">
            <a:solidFill>
              <a:srgbClr val="008000"/>
            </a:solidFill>
            <a:round/>
            <a:headEnd/>
            <a:tailEnd/>
          </a:ln>
        </p:spPr>
        <p:txBody>
          <a:bodyPr wrap="none" anchor="ctr">
            <a:prstTxWarp prst="textNoShape">
              <a:avLst/>
            </a:prstTxWarp>
          </a:bodyPr>
          <a:lstStyle/>
          <a:p>
            <a:endParaRPr lang="en-GB"/>
          </a:p>
        </p:txBody>
      </p:sp>
      <p:sp>
        <p:nvSpPr>
          <p:cNvPr id="64524" name="Oval 15"/>
          <p:cNvSpPr>
            <a:spLocks noChangeAspect="1" noChangeArrowheads="1"/>
          </p:cNvSpPr>
          <p:nvPr/>
        </p:nvSpPr>
        <p:spPr bwMode="auto">
          <a:xfrm>
            <a:off x="5073650" y="4511675"/>
            <a:ext cx="115888" cy="115888"/>
          </a:xfrm>
          <a:prstGeom prst="ellipse">
            <a:avLst/>
          </a:prstGeom>
          <a:solidFill>
            <a:srgbClr val="008000"/>
          </a:solidFill>
          <a:ln w="19050">
            <a:solidFill>
              <a:srgbClr val="008000"/>
            </a:solidFill>
            <a:round/>
            <a:headEnd/>
            <a:tailEnd/>
          </a:ln>
        </p:spPr>
        <p:txBody>
          <a:bodyPr wrap="none" anchor="ctr">
            <a:prstTxWarp prst="textNoShape">
              <a:avLst/>
            </a:prstTxWarp>
          </a:bodyPr>
          <a:lstStyle/>
          <a:p>
            <a:endParaRPr lang="en-GB"/>
          </a:p>
        </p:txBody>
      </p:sp>
      <p:sp>
        <p:nvSpPr>
          <p:cNvPr id="64525" name="Oval 16"/>
          <p:cNvSpPr>
            <a:spLocks noChangeAspect="1" noChangeArrowheads="1"/>
          </p:cNvSpPr>
          <p:nvPr/>
        </p:nvSpPr>
        <p:spPr bwMode="auto">
          <a:xfrm>
            <a:off x="5359400" y="4505325"/>
            <a:ext cx="115888" cy="115888"/>
          </a:xfrm>
          <a:prstGeom prst="ellipse">
            <a:avLst/>
          </a:prstGeom>
          <a:solidFill>
            <a:srgbClr val="008000"/>
          </a:solidFill>
          <a:ln w="19050">
            <a:solidFill>
              <a:srgbClr val="008000"/>
            </a:solidFill>
            <a:round/>
            <a:headEnd/>
            <a:tailEnd/>
          </a:ln>
        </p:spPr>
        <p:txBody>
          <a:bodyPr wrap="none" anchor="ctr">
            <a:prstTxWarp prst="textNoShape">
              <a:avLst/>
            </a:prstTxWarp>
          </a:bodyPr>
          <a:lstStyle/>
          <a:p>
            <a:endParaRPr lang="en-GB"/>
          </a:p>
        </p:txBody>
      </p:sp>
      <p:pic>
        <p:nvPicPr>
          <p:cNvPr id="64526" name="Picture 18"/>
          <p:cNvPicPr>
            <a:picLocks noChangeAspect="1" noChangeArrowheads="1"/>
          </p:cNvPicPr>
          <p:nvPr/>
        </p:nvPicPr>
        <p:blipFill>
          <a:blip r:embed="rId3"/>
          <a:srcRect/>
          <a:stretch>
            <a:fillRect/>
          </a:stretch>
        </p:blipFill>
        <p:spPr bwMode="auto">
          <a:xfrm>
            <a:off x="2387600" y="4316413"/>
            <a:ext cx="660400" cy="1220787"/>
          </a:xfrm>
          <a:prstGeom prst="rect">
            <a:avLst/>
          </a:prstGeom>
          <a:noFill/>
          <a:ln w="12700">
            <a:noFill/>
            <a:miter lim="800000"/>
            <a:headEnd/>
            <a:tailEnd/>
          </a:ln>
        </p:spPr>
      </p:pic>
      <p:pic>
        <p:nvPicPr>
          <p:cNvPr id="64527" name="Picture 24"/>
          <p:cNvPicPr>
            <a:picLocks noChangeAspect="1" noChangeArrowheads="1"/>
          </p:cNvPicPr>
          <p:nvPr/>
        </p:nvPicPr>
        <p:blipFill>
          <a:blip r:embed="rId4"/>
          <a:srcRect/>
          <a:stretch>
            <a:fillRect/>
          </a:stretch>
        </p:blipFill>
        <p:spPr bwMode="auto">
          <a:xfrm>
            <a:off x="6143625" y="1295400"/>
            <a:ext cx="396875" cy="596900"/>
          </a:xfrm>
          <a:prstGeom prst="rect">
            <a:avLst/>
          </a:prstGeom>
          <a:noFill/>
          <a:ln w="12700">
            <a:noFill/>
            <a:miter lim="800000"/>
            <a:headEnd/>
            <a:tailEnd/>
          </a:ln>
        </p:spPr>
      </p:pic>
      <p:pic>
        <p:nvPicPr>
          <p:cNvPr id="64528" name="Picture 26"/>
          <p:cNvPicPr>
            <a:picLocks noChangeAspect="1" noChangeArrowheads="1"/>
          </p:cNvPicPr>
          <p:nvPr/>
        </p:nvPicPr>
        <p:blipFill>
          <a:blip r:embed="rId5"/>
          <a:srcRect/>
          <a:stretch>
            <a:fillRect/>
          </a:stretch>
        </p:blipFill>
        <p:spPr bwMode="auto">
          <a:xfrm>
            <a:off x="6451600" y="2482850"/>
            <a:ext cx="339725" cy="515938"/>
          </a:xfrm>
          <a:prstGeom prst="rect">
            <a:avLst/>
          </a:prstGeom>
          <a:noFill/>
          <a:ln w="12700">
            <a:noFill/>
            <a:miter lim="800000"/>
            <a:headEnd/>
            <a:tailEnd/>
          </a:ln>
        </p:spPr>
      </p:pic>
      <p:pic>
        <p:nvPicPr>
          <p:cNvPr id="64529" name="Picture 27"/>
          <p:cNvPicPr>
            <a:picLocks noChangeAspect="1" noChangeArrowheads="1"/>
          </p:cNvPicPr>
          <p:nvPr/>
        </p:nvPicPr>
        <p:blipFill>
          <a:blip r:embed="rId6"/>
          <a:srcRect/>
          <a:stretch>
            <a:fillRect/>
          </a:stretch>
        </p:blipFill>
        <p:spPr bwMode="auto">
          <a:xfrm>
            <a:off x="6173788" y="3027363"/>
            <a:ext cx="347662" cy="536575"/>
          </a:xfrm>
          <a:prstGeom prst="rect">
            <a:avLst/>
          </a:prstGeom>
          <a:noFill/>
          <a:ln w="12700">
            <a:noFill/>
            <a:miter lim="800000"/>
            <a:headEnd/>
            <a:tailEnd/>
          </a:ln>
        </p:spPr>
      </p:pic>
      <p:sp>
        <p:nvSpPr>
          <p:cNvPr id="64530" name="Line 29"/>
          <p:cNvSpPr>
            <a:spLocks noChangeShapeType="1"/>
          </p:cNvSpPr>
          <p:nvPr/>
        </p:nvSpPr>
        <p:spPr bwMode="auto">
          <a:xfrm flipH="1">
            <a:off x="5791200" y="1905000"/>
            <a:ext cx="330200" cy="444500"/>
          </a:xfrm>
          <a:prstGeom prst="line">
            <a:avLst/>
          </a:prstGeom>
          <a:noFill/>
          <a:ln w="25400">
            <a:solidFill>
              <a:schemeClr val="tx1"/>
            </a:solidFill>
            <a:round/>
            <a:headEnd/>
            <a:tailEnd type="stealth" w="lg" len="lg"/>
          </a:ln>
        </p:spPr>
        <p:txBody>
          <a:bodyPr>
            <a:prstTxWarp prst="textNoShape">
              <a:avLst/>
            </a:prstTxWarp>
          </a:bodyPr>
          <a:lstStyle/>
          <a:p>
            <a:endParaRPr lang="en-US"/>
          </a:p>
        </p:txBody>
      </p:sp>
      <p:sp>
        <p:nvSpPr>
          <p:cNvPr id="64531" name="Line 31"/>
          <p:cNvSpPr>
            <a:spLocks noChangeShapeType="1"/>
          </p:cNvSpPr>
          <p:nvPr/>
        </p:nvSpPr>
        <p:spPr bwMode="auto">
          <a:xfrm flipH="1">
            <a:off x="5867400" y="2781300"/>
            <a:ext cx="546100" cy="0"/>
          </a:xfrm>
          <a:prstGeom prst="line">
            <a:avLst/>
          </a:prstGeom>
          <a:noFill/>
          <a:ln w="25400">
            <a:solidFill>
              <a:schemeClr val="tx1"/>
            </a:solidFill>
            <a:round/>
            <a:headEnd/>
            <a:tailEnd type="stealth" w="lg" len="lg"/>
          </a:ln>
        </p:spPr>
        <p:txBody>
          <a:bodyPr>
            <a:prstTxWarp prst="textNoShape">
              <a:avLst/>
            </a:prstTxWarp>
          </a:bodyPr>
          <a:lstStyle/>
          <a:p>
            <a:endParaRPr lang="en-US"/>
          </a:p>
        </p:txBody>
      </p:sp>
      <p:sp>
        <p:nvSpPr>
          <p:cNvPr id="64532" name="Line 32"/>
          <p:cNvSpPr>
            <a:spLocks noChangeShapeType="1"/>
          </p:cNvSpPr>
          <p:nvPr/>
        </p:nvSpPr>
        <p:spPr bwMode="auto">
          <a:xfrm flipH="1" flipV="1">
            <a:off x="5600700" y="2984500"/>
            <a:ext cx="495300" cy="190500"/>
          </a:xfrm>
          <a:prstGeom prst="line">
            <a:avLst/>
          </a:prstGeom>
          <a:noFill/>
          <a:ln w="25400">
            <a:solidFill>
              <a:schemeClr val="tx1"/>
            </a:solidFill>
            <a:round/>
            <a:headEnd/>
            <a:tailEnd type="stealth" w="lg" len="lg"/>
          </a:ln>
        </p:spPr>
        <p:txBody>
          <a:bodyPr>
            <a:prstTxWarp prst="textNoShape">
              <a:avLst/>
            </a:prstTxWarp>
          </a:bodyPr>
          <a:lstStyle/>
          <a:p>
            <a:endParaRPr lang="en-US"/>
          </a:p>
        </p:txBody>
      </p:sp>
      <p:sp>
        <p:nvSpPr>
          <p:cNvPr id="64533" name="Title 23"/>
          <p:cNvSpPr>
            <a:spLocks noGrp="1"/>
          </p:cNvSpPr>
          <p:nvPr>
            <p:ph type="title"/>
          </p:nvPr>
        </p:nvSpPr>
        <p:spPr/>
        <p:txBody>
          <a:bodyPr/>
          <a:lstStyle/>
          <a:p>
            <a:r>
              <a:rPr lang="en-GB">
                <a:cs typeface="ＭＳ Ｐゴシック" charset="-128"/>
              </a:rPr>
              <a:t>Vase shape space</a:t>
            </a:r>
            <a:br>
              <a:rPr lang="en-GB">
                <a:cs typeface="ＭＳ Ｐゴシック" charset="-128"/>
              </a:rPr>
            </a:br>
            <a:endParaRPr lang="en-US">
              <a:cs typeface="ＭＳ Ｐゴシック" charset="-128"/>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562" name="Oval 2"/>
          <p:cNvSpPr>
            <a:spLocks noChangeAspect="1" noChangeArrowheads="1"/>
          </p:cNvSpPr>
          <p:nvPr/>
        </p:nvSpPr>
        <p:spPr bwMode="auto">
          <a:xfrm>
            <a:off x="5343525" y="4121150"/>
            <a:ext cx="115888" cy="115888"/>
          </a:xfrm>
          <a:prstGeom prst="ellipse">
            <a:avLst/>
          </a:prstGeom>
          <a:solidFill>
            <a:srgbClr val="008000"/>
          </a:solidFill>
          <a:ln w="19050">
            <a:solidFill>
              <a:srgbClr val="008000"/>
            </a:solidFill>
            <a:round/>
            <a:headEnd/>
            <a:tailEnd/>
          </a:ln>
        </p:spPr>
        <p:txBody>
          <a:bodyPr wrap="none" anchor="ctr">
            <a:prstTxWarp prst="textNoShape">
              <a:avLst/>
            </a:prstTxWarp>
          </a:bodyPr>
          <a:lstStyle/>
          <a:p>
            <a:endParaRPr lang="en-GB"/>
          </a:p>
        </p:txBody>
      </p:sp>
      <p:sp>
        <p:nvSpPr>
          <p:cNvPr id="66563" name="Line 3"/>
          <p:cNvSpPr>
            <a:spLocks noChangeShapeType="1"/>
          </p:cNvSpPr>
          <p:nvPr/>
        </p:nvSpPr>
        <p:spPr bwMode="auto">
          <a:xfrm>
            <a:off x="4559300" y="2311400"/>
            <a:ext cx="0" cy="1619250"/>
          </a:xfrm>
          <a:prstGeom prst="line">
            <a:avLst/>
          </a:prstGeom>
          <a:noFill/>
          <a:ln w="25400">
            <a:solidFill>
              <a:srgbClr val="0000CC"/>
            </a:solidFill>
            <a:round/>
            <a:headEnd/>
            <a:tailEnd/>
          </a:ln>
        </p:spPr>
        <p:txBody>
          <a:bodyPr>
            <a:prstTxWarp prst="textNoShape">
              <a:avLst/>
            </a:prstTxWarp>
          </a:bodyPr>
          <a:lstStyle/>
          <a:p>
            <a:endParaRPr lang="en-US"/>
          </a:p>
        </p:txBody>
      </p:sp>
      <p:sp>
        <p:nvSpPr>
          <p:cNvPr id="66564" name="Line 4"/>
          <p:cNvSpPr>
            <a:spLocks noChangeShapeType="1"/>
          </p:cNvSpPr>
          <p:nvPr/>
        </p:nvSpPr>
        <p:spPr bwMode="auto">
          <a:xfrm flipH="1">
            <a:off x="3722688" y="3917950"/>
            <a:ext cx="827087" cy="769938"/>
          </a:xfrm>
          <a:prstGeom prst="line">
            <a:avLst/>
          </a:prstGeom>
          <a:noFill/>
          <a:ln w="25400">
            <a:solidFill>
              <a:srgbClr val="0000CC"/>
            </a:solidFill>
            <a:round/>
            <a:headEnd/>
            <a:tailEnd/>
          </a:ln>
        </p:spPr>
        <p:txBody>
          <a:bodyPr>
            <a:prstTxWarp prst="textNoShape">
              <a:avLst/>
            </a:prstTxWarp>
          </a:bodyPr>
          <a:lstStyle/>
          <a:p>
            <a:endParaRPr lang="en-US"/>
          </a:p>
        </p:txBody>
      </p:sp>
      <p:sp>
        <p:nvSpPr>
          <p:cNvPr id="66565" name="Line 5"/>
          <p:cNvSpPr>
            <a:spLocks noChangeShapeType="1"/>
          </p:cNvSpPr>
          <p:nvPr/>
        </p:nvSpPr>
        <p:spPr bwMode="auto">
          <a:xfrm flipH="1">
            <a:off x="4559300" y="3875088"/>
            <a:ext cx="1757363" cy="38100"/>
          </a:xfrm>
          <a:prstGeom prst="line">
            <a:avLst/>
          </a:prstGeom>
          <a:noFill/>
          <a:ln w="25400">
            <a:solidFill>
              <a:srgbClr val="0000CC"/>
            </a:solidFill>
            <a:round/>
            <a:headEnd/>
            <a:tailEnd/>
          </a:ln>
        </p:spPr>
        <p:txBody>
          <a:bodyPr>
            <a:prstTxWarp prst="textNoShape">
              <a:avLst/>
            </a:prstTxWarp>
          </a:bodyPr>
          <a:lstStyle/>
          <a:p>
            <a:endParaRPr lang="en-US"/>
          </a:p>
        </p:txBody>
      </p:sp>
      <p:sp>
        <p:nvSpPr>
          <p:cNvPr id="66566" name="Text Box 6"/>
          <p:cNvSpPr txBox="1">
            <a:spLocks noChangeArrowheads="1"/>
          </p:cNvSpPr>
          <p:nvPr/>
        </p:nvSpPr>
        <p:spPr bwMode="auto">
          <a:xfrm>
            <a:off x="5724525" y="4467225"/>
            <a:ext cx="3419475" cy="457200"/>
          </a:xfrm>
          <a:prstGeom prst="rect">
            <a:avLst/>
          </a:prstGeom>
          <a:noFill/>
          <a:ln w="12700">
            <a:noFill/>
            <a:miter lim="800000"/>
            <a:headEnd/>
            <a:tailEnd/>
          </a:ln>
        </p:spPr>
        <p:txBody>
          <a:bodyPr>
            <a:prstTxWarp prst="textNoShape">
              <a:avLst/>
            </a:prstTxWarp>
            <a:spAutoFit/>
          </a:bodyPr>
          <a:lstStyle/>
          <a:p>
            <a:pPr algn="ctr">
              <a:spcBef>
                <a:spcPct val="50000"/>
              </a:spcBef>
            </a:pPr>
            <a:r>
              <a:rPr lang="en-GB">
                <a:solidFill>
                  <a:srgbClr val="0000CC"/>
                </a:solidFill>
              </a:rPr>
              <a:t>“vase shape space”</a:t>
            </a:r>
            <a:endParaRPr lang="en-US">
              <a:solidFill>
                <a:srgbClr val="0000CC"/>
              </a:solidFill>
            </a:endParaRPr>
          </a:p>
        </p:txBody>
      </p:sp>
      <p:cxnSp>
        <p:nvCxnSpPr>
          <p:cNvPr id="66567" name="AutoShape 7"/>
          <p:cNvCxnSpPr>
            <a:cxnSpLocks noChangeShapeType="1"/>
          </p:cNvCxnSpPr>
          <p:nvPr/>
        </p:nvCxnSpPr>
        <p:spPr bwMode="auto">
          <a:xfrm flipV="1">
            <a:off x="3159125" y="4351338"/>
            <a:ext cx="1912938" cy="742950"/>
          </a:xfrm>
          <a:prstGeom prst="curvedConnector3">
            <a:avLst>
              <a:gd name="adj1" fmla="val 49958"/>
            </a:avLst>
          </a:prstGeom>
          <a:noFill/>
          <a:ln w="12700">
            <a:solidFill>
              <a:schemeClr val="tx1"/>
            </a:solidFill>
            <a:prstDash val="dash"/>
            <a:round/>
            <a:headEnd/>
            <a:tailEnd type="triangle" w="med" len="med"/>
          </a:ln>
        </p:spPr>
      </p:cxnSp>
      <p:sp>
        <p:nvSpPr>
          <p:cNvPr id="66568" name="Oval 8"/>
          <p:cNvSpPr>
            <a:spLocks noChangeAspect="1" noChangeArrowheads="1"/>
          </p:cNvSpPr>
          <p:nvPr/>
        </p:nvSpPr>
        <p:spPr bwMode="auto">
          <a:xfrm>
            <a:off x="5651500" y="2708275"/>
            <a:ext cx="115888" cy="115888"/>
          </a:xfrm>
          <a:prstGeom prst="ellipse">
            <a:avLst/>
          </a:prstGeom>
          <a:gradFill rotWithShape="0">
            <a:gsLst>
              <a:gs pos="0">
                <a:srgbClr val="0000FF"/>
              </a:gs>
              <a:gs pos="100000">
                <a:srgbClr val="000076"/>
              </a:gs>
            </a:gsLst>
            <a:lin ang="5400000" scaled="1"/>
          </a:gradFill>
          <a:ln w="19050">
            <a:solidFill>
              <a:srgbClr val="0000FF"/>
            </a:solidFill>
            <a:round/>
            <a:headEnd/>
            <a:tailEnd/>
          </a:ln>
        </p:spPr>
        <p:txBody>
          <a:bodyPr wrap="none" anchor="ctr">
            <a:prstTxWarp prst="textNoShape">
              <a:avLst/>
            </a:prstTxWarp>
          </a:bodyPr>
          <a:lstStyle/>
          <a:p>
            <a:endParaRPr lang="en-GB"/>
          </a:p>
        </p:txBody>
      </p:sp>
      <p:sp>
        <p:nvSpPr>
          <p:cNvPr id="66569" name="Oval 9"/>
          <p:cNvSpPr>
            <a:spLocks noChangeAspect="1" noChangeArrowheads="1"/>
          </p:cNvSpPr>
          <p:nvPr/>
        </p:nvSpPr>
        <p:spPr bwMode="auto">
          <a:xfrm>
            <a:off x="5467350" y="2867025"/>
            <a:ext cx="115888" cy="115888"/>
          </a:xfrm>
          <a:prstGeom prst="ellipse">
            <a:avLst/>
          </a:prstGeom>
          <a:gradFill rotWithShape="0">
            <a:gsLst>
              <a:gs pos="0">
                <a:srgbClr val="0000FF"/>
              </a:gs>
              <a:gs pos="100000">
                <a:srgbClr val="000076"/>
              </a:gs>
            </a:gsLst>
            <a:lin ang="5400000" scaled="1"/>
          </a:gradFill>
          <a:ln w="19050">
            <a:solidFill>
              <a:srgbClr val="0000FF"/>
            </a:solidFill>
            <a:round/>
            <a:headEnd/>
            <a:tailEnd/>
          </a:ln>
        </p:spPr>
        <p:txBody>
          <a:bodyPr wrap="none" anchor="ctr">
            <a:prstTxWarp prst="textNoShape">
              <a:avLst/>
            </a:prstTxWarp>
          </a:bodyPr>
          <a:lstStyle/>
          <a:p>
            <a:endParaRPr lang="en-GB"/>
          </a:p>
        </p:txBody>
      </p:sp>
      <p:sp>
        <p:nvSpPr>
          <p:cNvPr id="66570" name="Oval 10"/>
          <p:cNvSpPr>
            <a:spLocks noChangeAspect="1" noChangeArrowheads="1"/>
          </p:cNvSpPr>
          <p:nvPr/>
        </p:nvSpPr>
        <p:spPr bwMode="auto">
          <a:xfrm>
            <a:off x="5622925" y="2438400"/>
            <a:ext cx="115888" cy="115888"/>
          </a:xfrm>
          <a:prstGeom prst="ellipse">
            <a:avLst/>
          </a:prstGeom>
          <a:gradFill rotWithShape="0">
            <a:gsLst>
              <a:gs pos="0">
                <a:srgbClr val="0000FF"/>
              </a:gs>
              <a:gs pos="100000">
                <a:srgbClr val="000076"/>
              </a:gs>
            </a:gsLst>
            <a:lin ang="5400000" scaled="1"/>
          </a:gradFill>
          <a:ln w="19050">
            <a:solidFill>
              <a:srgbClr val="0000FF"/>
            </a:solidFill>
            <a:round/>
            <a:headEnd/>
            <a:tailEnd/>
          </a:ln>
        </p:spPr>
        <p:txBody>
          <a:bodyPr wrap="none" anchor="ctr">
            <a:prstTxWarp prst="textNoShape">
              <a:avLst/>
            </a:prstTxWarp>
          </a:bodyPr>
          <a:lstStyle/>
          <a:p>
            <a:endParaRPr lang="en-GB"/>
          </a:p>
        </p:txBody>
      </p:sp>
      <p:sp>
        <p:nvSpPr>
          <p:cNvPr id="66571" name="Oval 11"/>
          <p:cNvSpPr>
            <a:spLocks noChangeAspect="1" noChangeArrowheads="1"/>
          </p:cNvSpPr>
          <p:nvPr/>
        </p:nvSpPr>
        <p:spPr bwMode="auto">
          <a:xfrm>
            <a:off x="5362575" y="4273550"/>
            <a:ext cx="115888" cy="115888"/>
          </a:xfrm>
          <a:prstGeom prst="ellipse">
            <a:avLst/>
          </a:prstGeom>
          <a:solidFill>
            <a:srgbClr val="008000"/>
          </a:solidFill>
          <a:ln w="19050">
            <a:solidFill>
              <a:srgbClr val="008000"/>
            </a:solidFill>
            <a:round/>
            <a:headEnd/>
            <a:tailEnd/>
          </a:ln>
        </p:spPr>
        <p:txBody>
          <a:bodyPr wrap="none" anchor="ctr">
            <a:prstTxWarp prst="textNoShape">
              <a:avLst/>
            </a:prstTxWarp>
          </a:bodyPr>
          <a:lstStyle/>
          <a:p>
            <a:endParaRPr lang="en-GB"/>
          </a:p>
        </p:txBody>
      </p:sp>
      <p:sp>
        <p:nvSpPr>
          <p:cNvPr id="66572" name="Oval 12"/>
          <p:cNvSpPr>
            <a:spLocks noChangeAspect="1" noChangeArrowheads="1"/>
          </p:cNvSpPr>
          <p:nvPr/>
        </p:nvSpPr>
        <p:spPr bwMode="auto">
          <a:xfrm>
            <a:off x="5156200" y="4308475"/>
            <a:ext cx="115888" cy="115888"/>
          </a:xfrm>
          <a:prstGeom prst="ellipse">
            <a:avLst/>
          </a:prstGeom>
          <a:solidFill>
            <a:srgbClr val="008000"/>
          </a:solidFill>
          <a:ln w="19050">
            <a:solidFill>
              <a:srgbClr val="008000"/>
            </a:solidFill>
            <a:round/>
            <a:headEnd/>
            <a:tailEnd/>
          </a:ln>
        </p:spPr>
        <p:txBody>
          <a:bodyPr wrap="none" anchor="ctr">
            <a:prstTxWarp prst="textNoShape">
              <a:avLst/>
            </a:prstTxWarp>
          </a:bodyPr>
          <a:lstStyle/>
          <a:p>
            <a:endParaRPr lang="en-GB"/>
          </a:p>
        </p:txBody>
      </p:sp>
      <p:sp>
        <p:nvSpPr>
          <p:cNvPr id="66573" name="Oval 13"/>
          <p:cNvSpPr>
            <a:spLocks noChangeAspect="1" noChangeArrowheads="1"/>
          </p:cNvSpPr>
          <p:nvPr/>
        </p:nvSpPr>
        <p:spPr bwMode="auto">
          <a:xfrm>
            <a:off x="5073650" y="4511675"/>
            <a:ext cx="115888" cy="115888"/>
          </a:xfrm>
          <a:prstGeom prst="ellipse">
            <a:avLst/>
          </a:prstGeom>
          <a:solidFill>
            <a:srgbClr val="008000"/>
          </a:solidFill>
          <a:ln w="19050">
            <a:solidFill>
              <a:srgbClr val="008000"/>
            </a:solidFill>
            <a:round/>
            <a:headEnd/>
            <a:tailEnd/>
          </a:ln>
        </p:spPr>
        <p:txBody>
          <a:bodyPr wrap="none" anchor="ctr">
            <a:prstTxWarp prst="textNoShape">
              <a:avLst/>
            </a:prstTxWarp>
          </a:bodyPr>
          <a:lstStyle/>
          <a:p>
            <a:endParaRPr lang="en-GB"/>
          </a:p>
        </p:txBody>
      </p:sp>
      <p:sp>
        <p:nvSpPr>
          <p:cNvPr id="66574" name="Oval 14"/>
          <p:cNvSpPr>
            <a:spLocks noChangeAspect="1" noChangeArrowheads="1"/>
          </p:cNvSpPr>
          <p:nvPr/>
        </p:nvSpPr>
        <p:spPr bwMode="auto">
          <a:xfrm>
            <a:off x="5359400" y="4505325"/>
            <a:ext cx="115888" cy="115888"/>
          </a:xfrm>
          <a:prstGeom prst="ellipse">
            <a:avLst/>
          </a:prstGeom>
          <a:solidFill>
            <a:srgbClr val="008000"/>
          </a:solidFill>
          <a:ln w="19050">
            <a:solidFill>
              <a:srgbClr val="008000"/>
            </a:solidFill>
            <a:round/>
            <a:headEnd/>
            <a:tailEnd/>
          </a:ln>
        </p:spPr>
        <p:txBody>
          <a:bodyPr wrap="none" anchor="ctr">
            <a:prstTxWarp prst="textNoShape">
              <a:avLst/>
            </a:prstTxWarp>
          </a:bodyPr>
          <a:lstStyle/>
          <a:p>
            <a:endParaRPr lang="en-GB"/>
          </a:p>
        </p:txBody>
      </p:sp>
      <p:pic>
        <p:nvPicPr>
          <p:cNvPr id="66575" name="Picture 15"/>
          <p:cNvPicPr>
            <a:picLocks noChangeAspect="1" noChangeArrowheads="1"/>
          </p:cNvPicPr>
          <p:nvPr/>
        </p:nvPicPr>
        <p:blipFill>
          <a:blip r:embed="rId3"/>
          <a:srcRect/>
          <a:stretch>
            <a:fillRect/>
          </a:stretch>
        </p:blipFill>
        <p:spPr bwMode="auto">
          <a:xfrm>
            <a:off x="3563938" y="1412875"/>
            <a:ext cx="728662" cy="1079500"/>
          </a:xfrm>
          <a:prstGeom prst="rect">
            <a:avLst/>
          </a:prstGeom>
          <a:noFill/>
          <a:ln w="12700">
            <a:noFill/>
            <a:miter lim="800000"/>
            <a:headEnd/>
            <a:tailEnd/>
          </a:ln>
        </p:spPr>
      </p:pic>
      <p:pic>
        <p:nvPicPr>
          <p:cNvPr id="66576" name="Picture 16"/>
          <p:cNvPicPr>
            <a:picLocks noChangeAspect="1" noChangeArrowheads="1"/>
          </p:cNvPicPr>
          <p:nvPr/>
        </p:nvPicPr>
        <p:blipFill>
          <a:blip r:embed="rId4"/>
          <a:srcRect/>
          <a:stretch>
            <a:fillRect/>
          </a:stretch>
        </p:blipFill>
        <p:spPr bwMode="auto">
          <a:xfrm>
            <a:off x="2387600" y="4316413"/>
            <a:ext cx="660400" cy="1220787"/>
          </a:xfrm>
          <a:prstGeom prst="rect">
            <a:avLst/>
          </a:prstGeom>
          <a:noFill/>
          <a:ln w="12700">
            <a:noFill/>
            <a:miter lim="800000"/>
            <a:headEnd/>
            <a:tailEnd/>
          </a:ln>
        </p:spPr>
      </p:pic>
      <p:sp>
        <p:nvSpPr>
          <p:cNvPr id="66577" name="Oval 17"/>
          <p:cNvSpPr>
            <a:spLocks noChangeAspect="1" noChangeArrowheads="1"/>
          </p:cNvSpPr>
          <p:nvPr/>
        </p:nvSpPr>
        <p:spPr bwMode="auto">
          <a:xfrm>
            <a:off x="5413375" y="2613025"/>
            <a:ext cx="115888" cy="115888"/>
          </a:xfrm>
          <a:prstGeom prst="ellipse">
            <a:avLst/>
          </a:prstGeom>
          <a:solidFill>
            <a:srgbClr val="FF0000"/>
          </a:solidFill>
          <a:ln w="19050">
            <a:solidFill>
              <a:srgbClr val="FF0000"/>
            </a:solidFill>
            <a:round/>
            <a:headEnd/>
            <a:tailEnd/>
          </a:ln>
        </p:spPr>
        <p:txBody>
          <a:bodyPr wrap="none" anchor="ctr">
            <a:prstTxWarp prst="textNoShape">
              <a:avLst/>
            </a:prstTxWarp>
          </a:bodyPr>
          <a:lstStyle/>
          <a:p>
            <a:endParaRPr lang="en-GB"/>
          </a:p>
        </p:txBody>
      </p:sp>
      <p:cxnSp>
        <p:nvCxnSpPr>
          <p:cNvPr id="66578" name="AutoShape 18"/>
          <p:cNvCxnSpPr>
            <a:cxnSpLocks noChangeShapeType="1"/>
          </p:cNvCxnSpPr>
          <p:nvPr/>
        </p:nvCxnSpPr>
        <p:spPr bwMode="auto">
          <a:xfrm>
            <a:off x="4416425" y="1874838"/>
            <a:ext cx="963613" cy="739775"/>
          </a:xfrm>
          <a:prstGeom prst="curvedConnector3">
            <a:avLst>
              <a:gd name="adj1" fmla="val 49917"/>
            </a:avLst>
          </a:prstGeom>
          <a:noFill/>
          <a:ln w="12700">
            <a:solidFill>
              <a:schemeClr val="tx1"/>
            </a:solidFill>
            <a:prstDash val="dash"/>
            <a:round/>
            <a:headEnd/>
            <a:tailEnd type="triangle" w="med" len="med"/>
          </a:ln>
        </p:spPr>
      </p:cxnSp>
      <p:sp>
        <p:nvSpPr>
          <p:cNvPr id="66579" name="Text Box 19"/>
          <p:cNvSpPr txBox="1">
            <a:spLocks noChangeArrowheads="1"/>
          </p:cNvSpPr>
          <p:nvPr/>
        </p:nvSpPr>
        <p:spPr bwMode="auto">
          <a:xfrm>
            <a:off x="3302000" y="884238"/>
            <a:ext cx="1384300" cy="396875"/>
          </a:xfrm>
          <a:prstGeom prst="rect">
            <a:avLst/>
          </a:prstGeom>
          <a:noFill/>
          <a:ln w="12700">
            <a:noFill/>
            <a:miter lim="800000"/>
            <a:headEnd/>
            <a:tailEnd/>
          </a:ln>
        </p:spPr>
        <p:txBody>
          <a:bodyPr>
            <a:prstTxWarp prst="textNoShape">
              <a:avLst/>
            </a:prstTxWarp>
            <a:spAutoFit/>
          </a:bodyPr>
          <a:lstStyle/>
          <a:p>
            <a:pPr algn="ctr">
              <a:spcBef>
                <a:spcPct val="50000"/>
              </a:spcBef>
            </a:pPr>
            <a:r>
              <a:rPr lang="en-GB" sz="2000">
                <a:solidFill>
                  <a:srgbClr val="0000CC"/>
                </a:solidFill>
              </a:rPr>
              <a:t>query</a:t>
            </a:r>
            <a:endParaRPr lang="en-US" sz="2000">
              <a:solidFill>
                <a:srgbClr val="0000CC"/>
              </a:solidFill>
            </a:endParaRPr>
          </a:p>
        </p:txBody>
      </p:sp>
      <p:sp>
        <p:nvSpPr>
          <p:cNvPr id="66580" name="Text Box 20"/>
          <p:cNvSpPr txBox="1">
            <a:spLocks noChangeArrowheads="1"/>
          </p:cNvSpPr>
          <p:nvPr/>
        </p:nvSpPr>
        <p:spPr bwMode="auto">
          <a:xfrm>
            <a:off x="0" y="114300"/>
            <a:ext cx="9144000" cy="581025"/>
          </a:xfrm>
          <a:prstGeom prst="rect">
            <a:avLst/>
          </a:prstGeom>
          <a:noFill/>
          <a:ln w="9525">
            <a:noFill/>
            <a:round/>
            <a:headEnd/>
            <a:tailEnd/>
          </a:ln>
        </p:spPr>
        <p:txBody>
          <a:bodyPr lIns="89984" tIns="46792" rIns="89984" bIns="46792" anchor="ctr">
            <a:prstTxWarp prst="textNoShape">
              <a:avLst/>
            </a:prstTxWarp>
          </a:bodyPr>
          <a:lstStyle/>
          <a:p>
            <a:pPr algn="ctr" defTabSz="457200" eaLnBrk="1">
              <a:lnSpc>
                <a:spcPct val="93000"/>
              </a:lnSpc>
              <a:buClr>
                <a:srgbClr val="000000"/>
              </a:buClr>
              <a:buSzPct val="45000"/>
              <a:buFont typeface="Wingdings" charset="2"/>
              <a:buNone/>
              <a:tabLst>
                <a:tab pos="0" algn="l"/>
                <a:tab pos="425450" algn="l"/>
                <a:tab pos="882650" algn="l"/>
                <a:tab pos="1339850" algn="l"/>
                <a:tab pos="1797050" algn="l"/>
                <a:tab pos="2254250" algn="l"/>
                <a:tab pos="2711450" algn="l"/>
                <a:tab pos="3168650" algn="l"/>
                <a:tab pos="3624263" algn="l"/>
                <a:tab pos="4083050" algn="l"/>
                <a:tab pos="4538663" algn="l"/>
                <a:tab pos="4997450" algn="l"/>
                <a:tab pos="5454650" algn="l"/>
                <a:tab pos="5911850" algn="l"/>
                <a:tab pos="6369050" algn="l"/>
                <a:tab pos="6823075" algn="l"/>
                <a:tab pos="7283450" algn="l"/>
                <a:tab pos="7737475" algn="l"/>
                <a:tab pos="8197850" algn="l"/>
                <a:tab pos="8651875" algn="l"/>
                <a:tab pos="9112250" algn="l"/>
              </a:tabLst>
            </a:pPr>
            <a:r>
              <a:rPr lang="en-GB" sz="3200"/>
              <a:t>Compute three nearest neighbours for each vase</a:t>
            </a:r>
          </a:p>
        </p:txBody>
      </p:sp>
      <p:pic>
        <p:nvPicPr>
          <p:cNvPr id="66581" name="Picture 21"/>
          <p:cNvPicPr>
            <a:picLocks noChangeAspect="1" noChangeArrowheads="1"/>
          </p:cNvPicPr>
          <p:nvPr/>
        </p:nvPicPr>
        <p:blipFill>
          <a:blip r:embed="rId5"/>
          <a:srcRect/>
          <a:stretch>
            <a:fillRect/>
          </a:stretch>
        </p:blipFill>
        <p:spPr bwMode="auto">
          <a:xfrm>
            <a:off x="6143625" y="1295400"/>
            <a:ext cx="396875" cy="596900"/>
          </a:xfrm>
          <a:prstGeom prst="rect">
            <a:avLst/>
          </a:prstGeom>
          <a:noFill/>
          <a:ln w="12700">
            <a:noFill/>
            <a:miter lim="800000"/>
            <a:headEnd/>
            <a:tailEnd/>
          </a:ln>
        </p:spPr>
      </p:pic>
      <p:pic>
        <p:nvPicPr>
          <p:cNvPr id="66582" name="Picture 22"/>
          <p:cNvPicPr>
            <a:picLocks noChangeAspect="1" noChangeArrowheads="1"/>
          </p:cNvPicPr>
          <p:nvPr/>
        </p:nvPicPr>
        <p:blipFill>
          <a:blip r:embed="rId6"/>
          <a:srcRect/>
          <a:stretch>
            <a:fillRect/>
          </a:stretch>
        </p:blipFill>
        <p:spPr bwMode="auto">
          <a:xfrm>
            <a:off x="6451600" y="2482850"/>
            <a:ext cx="339725" cy="515938"/>
          </a:xfrm>
          <a:prstGeom prst="rect">
            <a:avLst/>
          </a:prstGeom>
          <a:noFill/>
          <a:ln w="12700">
            <a:noFill/>
            <a:miter lim="800000"/>
            <a:headEnd/>
            <a:tailEnd/>
          </a:ln>
        </p:spPr>
      </p:pic>
      <p:pic>
        <p:nvPicPr>
          <p:cNvPr id="66583" name="Picture 23"/>
          <p:cNvPicPr>
            <a:picLocks noChangeAspect="1" noChangeArrowheads="1"/>
          </p:cNvPicPr>
          <p:nvPr/>
        </p:nvPicPr>
        <p:blipFill>
          <a:blip r:embed="rId7"/>
          <a:srcRect/>
          <a:stretch>
            <a:fillRect/>
          </a:stretch>
        </p:blipFill>
        <p:spPr bwMode="auto">
          <a:xfrm>
            <a:off x="6173788" y="3027363"/>
            <a:ext cx="347662" cy="536575"/>
          </a:xfrm>
          <a:prstGeom prst="rect">
            <a:avLst/>
          </a:prstGeom>
          <a:noFill/>
          <a:ln w="12700">
            <a:noFill/>
            <a:miter lim="800000"/>
            <a:headEnd/>
            <a:tailEnd/>
          </a:ln>
        </p:spPr>
      </p:pic>
      <p:sp>
        <p:nvSpPr>
          <p:cNvPr id="66584" name="Line 24"/>
          <p:cNvSpPr>
            <a:spLocks noChangeShapeType="1"/>
          </p:cNvSpPr>
          <p:nvPr/>
        </p:nvSpPr>
        <p:spPr bwMode="auto">
          <a:xfrm flipH="1">
            <a:off x="5791200" y="1905000"/>
            <a:ext cx="330200" cy="444500"/>
          </a:xfrm>
          <a:prstGeom prst="line">
            <a:avLst/>
          </a:prstGeom>
          <a:noFill/>
          <a:ln w="25400">
            <a:solidFill>
              <a:schemeClr val="tx1"/>
            </a:solidFill>
            <a:round/>
            <a:headEnd/>
            <a:tailEnd type="stealth" w="lg" len="lg"/>
          </a:ln>
        </p:spPr>
        <p:txBody>
          <a:bodyPr>
            <a:prstTxWarp prst="textNoShape">
              <a:avLst/>
            </a:prstTxWarp>
          </a:bodyPr>
          <a:lstStyle/>
          <a:p>
            <a:endParaRPr lang="en-US"/>
          </a:p>
        </p:txBody>
      </p:sp>
      <p:sp>
        <p:nvSpPr>
          <p:cNvPr id="66585" name="Line 25"/>
          <p:cNvSpPr>
            <a:spLocks noChangeShapeType="1"/>
          </p:cNvSpPr>
          <p:nvPr/>
        </p:nvSpPr>
        <p:spPr bwMode="auto">
          <a:xfrm flipH="1">
            <a:off x="5867400" y="2781300"/>
            <a:ext cx="546100" cy="0"/>
          </a:xfrm>
          <a:prstGeom prst="line">
            <a:avLst/>
          </a:prstGeom>
          <a:noFill/>
          <a:ln w="25400">
            <a:solidFill>
              <a:schemeClr val="tx1"/>
            </a:solidFill>
            <a:round/>
            <a:headEnd/>
            <a:tailEnd type="stealth" w="lg" len="lg"/>
          </a:ln>
        </p:spPr>
        <p:txBody>
          <a:bodyPr>
            <a:prstTxWarp prst="textNoShape">
              <a:avLst/>
            </a:prstTxWarp>
          </a:bodyPr>
          <a:lstStyle/>
          <a:p>
            <a:endParaRPr lang="en-US"/>
          </a:p>
        </p:txBody>
      </p:sp>
      <p:sp>
        <p:nvSpPr>
          <p:cNvPr id="66586" name="Line 26"/>
          <p:cNvSpPr>
            <a:spLocks noChangeShapeType="1"/>
          </p:cNvSpPr>
          <p:nvPr/>
        </p:nvSpPr>
        <p:spPr bwMode="auto">
          <a:xfrm flipH="1" flipV="1">
            <a:off x="5600700" y="2984500"/>
            <a:ext cx="495300" cy="190500"/>
          </a:xfrm>
          <a:prstGeom prst="line">
            <a:avLst/>
          </a:prstGeom>
          <a:noFill/>
          <a:ln w="25400">
            <a:solidFill>
              <a:schemeClr val="tx1"/>
            </a:solidFill>
            <a:round/>
            <a:headEnd/>
            <a:tailEnd type="stealth" w="lg" len="lg"/>
          </a:ln>
        </p:spPr>
        <p:txBody>
          <a:bodyPr>
            <a:prstTxWarp prst="textNoShape">
              <a:avLst/>
            </a:prstTxWarp>
          </a:bodyPr>
          <a:lstStyle/>
          <a:p>
            <a:endParaRPr lang="en-US"/>
          </a:p>
        </p:txBody>
      </p:sp>
      <p:sp>
        <p:nvSpPr>
          <p:cNvPr id="66587" name="Text Box 27"/>
          <p:cNvSpPr txBox="1">
            <a:spLocks noChangeArrowheads="1"/>
          </p:cNvSpPr>
          <p:nvPr/>
        </p:nvSpPr>
        <p:spPr bwMode="auto">
          <a:xfrm>
            <a:off x="755650" y="1628775"/>
            <a:ext cx="2438400" cy="519113"/>
          </a:xfrm>
          <a:prstGeom prst="rect">
            <a:avLst/>
          </a:prstGeom>
          <a:noFill/>
          <a:ln w="12700">
            <a:noFill/>
            <a:miter lim="800000"/>
            <a:headEnd/>
            <a:tailEnd/>
          </a:ln>
        </p:spPr>
        <p:txBody>
          <a:bodyPr>
            <a:prstTxWarp prst="textNoShape">
              <a:avLst/>
            </a:prstTxWarp>
            <a:spAutoFit/>
          </a:bodyPr>
          <a:lstStyle/>
          <a:p>
            <a:pPr algn="ctr">
              <a:spcBef>
                <a:spcPct val="50000"/>
              </a:spcBef>
            </a:pPr>
            <a:r>
              <a:rPr lang="en-GB" sz="2800">
                <a:solidFill>
                  <a:srgbClr val="0000CC"/>
                </a:solidFill>
              </a:rPr>
              <a:t>classify shape</a:t>
            </a:r>
            <a:endParaRPr lang="en-US" sz="2800">
              <a:solidFill>
                <a:srgbClr val="0000CC"/>
              </a:solidFill>
            </a:endParaRPr>
          </a:p>
        </p:txBody>
      </p:sp>
      <p:sp>
        <p:nvSpPr>
          <p:cNvPr id="66588" name="Text Box 28"/>
          <p:cNvSpPr txBox="1">
            <a:spLocks noChangeArrowheads="1"/>
          </p:cNvSpPr>
          <p:nvPr/>
        </p:nvSpPr>
        <p:spPr bwMode="auto">
          <a:xfrm>
            <a:off x="7000875" y="2133600"/>
            <a:ext cx="1914525" cy="646113"/>
          </a:xfrm>
          <a:prstGeom prst="rect">
            <a:avLst/>
          </a:prstGeom>
          <a:noFill/>
          <a:ln w="12700">
            <a:noFill/>
            <a:miter lim="800000"/>
            <a:headEnd/>
            <a:tailEnd/>
          </a:ln>
        </p:spPr>
        <p:txBody>
          <a:bodyPr>
            <a:prstTxWarp prst="textNoShape">
              <a:avLst/>
            </a:prstTxWarp>
            <a:spAutoFit/>
          </a:bodyPr>
          <a:lstStyle/>
          <a:p>
            <a:pPr algn="ctr">
              <a:spcBef>
                <a:spcPct val="50000"/>
              </a:spcBef>
            </a:pPr>
            <a:r>
              <a:rPr lang="en-GB" sz="1800">
                <a:solidFill>
                  <a:srgbClr val="0000CC"/>
                </a:solidFill>
              </a:rPr>
              <a:t>all three are neck-amphorae</a:t>
            </a:r>
            <a:endParaRPr lang="en-US" sz="1800">
              <a:solidFill>
                <a:srgbClr val="0000CC"/>
              </a:solidFill>
            </a:endParaRPr>
          </a:p>
        </p:txBody>
      </p:sp>
      <p:sp>
        <p:nvSpPr>
          <p:cNvPr id="66589" name="Text Box 29"/>
          <p:cNvSpPr txBox="1">
            <a:spLocks noChangeArrowheads="1"/>
          </p:cNvSpPr>
          <p:nvPr/>
        </p:nvSpPr>
        <p:spPr bwMode="auto">
          <a:xfrm>
            <a:off x="355600" y="2997200"/>
            <a:ext cx="2717800" cy="822325"/>
          </a:xfrm>
          <a:prstGeom prst="rect">
            <a:avLst/>
          </a:prstGeom>
          <a:noFill/>
          <a:ln w="12700">
            <a:noFill/>
            <a:miter lim="800000"/>
            <a:headEnd/>
            <a:tailEnd/>
          </a:ln>
        </p:spPr>
        <p:txBody>
          <a:bodyPr>
            <a:prstTxWarp prst="textNoShape">
              <a:avLst/>
            </a:prstTxWarp>
            <a:spAutoFit/>
          </a:bodyPr>
          <a:lstStyle/>
          <a:p>
            <a:pPr>
              <a:spcBef>
                <a:spcPct val="50000"/>
              </a:spcBef>
            </a:pPr>
            <a:r>
              <a:rPr lang="en-GB"/>
              <a:t>“judge me by the company I keep”</a:t>
            </a:r>
            <a:endParaRPr lang="en-US"/>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8610" name="Picture 2" descr="screendump1"/>
          <p:cNvPicPr>
            <a:picLocks noChangeAspect="1" noChangeArrowheads="1"/>
          </p:cNvPicPr>
          <p:nvPr/>
        </p:nvPicPr>
        <p:blipFill>
          <a:blip r:embed="rId3"/>
          <a:srcRect b="62210"/>
          <a:stretch>
            <a:fillRect/>
          </a:stretch>
        </p:blipFill>
        <p:spPr bwMode="auto">
          <a:xfrm>
            <a:off x="1000125" y="1571625"/>
            <a:ext cx="7210425" cy="1655763"/>
          </a:xfrm>
          <a:prstGeom prst="rect">
            <a:avLst/>
          </a:prstGeom>
          <a:noFill/>
          <a:ln w="9525">
            <a:noFill/>
            <a:miter lim="800000"/>
            <a:headEnd/>
            <a:tailEnd/>
          </a:ln>
        </p:spPr>
      </p:pic>
      <p:sp>
        <p:nvSpPr>
          <p:cNvPr id="68611" name="Text Box 3"/>
          <p:cNvSpPr txBox="1">
            <a:spLocks noChangeArrowheads="1"/>
          </p:cNvSpPr>
          <p:nvPr/>
        </p:nvSpPr>
        <p:spPr bwMode="auto">
          <a:xfrm>
            <a:off x="395288" y="188913"/>
            <a:ext cx="7200900" cy="1138237"/>
          </a:xfrm>
          <a:prstGeom prst="rect">
            <a:avLst/>
          </a:prstGeom>
          <a:noFill/>
          <a:ln w="9525">
            <a:noFill/>
            <a:miter lim="800000"/>
            <a:headEnd/>
            <a:tailEnd/>
          </a:ln>
        </p:spPr>
        <p:txBody>
          <a:bodyPr>
            <a:prstTxWarp prst="textNoShape">
              <a:avLst/>
            </a:prstTxWarp>
            <a:spAutoFit/>
          </a:bodyPr>
          <a:lstStyle/>
          <a:p>
            <a:pPr>
              <a:spcBef>
                <a:spcPct val="50000"/>
              </a:spcBef>
            </a:pPr>
            <a:r>
              <a:rPr lang="en-GB" sz="3200"/>
              <a:t>Step by step demonstration: </a:t>
            </a:r>
          </a:p>
          <a:p>
            <a:pPr lvl="1">
              <a:spcBef>
                <a:spcPct val="50000"/>
              </a:spcBef>
            </a:pPr>
            <a:r>
              <a:rPr lang="en-GB"/>
              <a:t>Step 1: upload image</a:t>
            </a: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0658" name="Picture 2" descr="screendump1"/>
          <p:cNvPicPr>
            <a:picLocks noChangeAspect="1" noChangeArrowheads="1"/>
          </p:cNvPicPr>
          <p:nvPr/>
        </p:nvPicPr>
        <p:blipFill>
          <a:blip r:embed="rId3"/>
          <a:srcRect/>
          <a:stretch>
            <a:fillRect/>
          </a:stretch>
        </p:blipFill>
        <p:spPr bwMode="auto">
          <a:xfrm>
            <a:off x="1000125" y="1357313"/>
            <a:ext cx="7210425" cy="4381500"/>
          </a:xfrm>
          <a:prstGeom prst="rect">
            <a:avLst/>
          </a:prstGeom>
          <a:noFill/>
          <a:ln w="9525">
            <a:noFill/>
            <a:miter lim="800000"/>
            <a:headEnd/>
            <a:tailEnd/>
          </a:ln>
        </p:spPr>
      </p:pic>
      <p:sp>
        <p:nvSpPr>
          <p:cNvPr id="70659" name="Text Box 3"/>
          <p:cNvSpPr txBox="1">
            <a:spLocks noChangeArrowheads="1"/>
          </p:cNvSpPr>
          <p:nvPr/>
        </p:nvSpPr>
        <p:spPr bwMode="auto">
          <a:xfrm>
            <a:off x="395288" y="188913"/>
            <a:ext cx="7200900" cy="1138237"/>
          </a:xfrm>
          <a:prstGeom prst="rect">
            <a:avLst/>
          </a:prstGeom>
          <a:noFill/>
          <a:ln w="9525">
            <a:noFill/>
            <a:miter lim="800000"/>
            <a:headEnd/>
            <a:tailEnd/>
          </a:ln>
        </p:spPr>
        <p:txBody>
          <a:bodyPr>
            <a:prstTxWarp prst="textNoShape">
              <a:avLst/>
            </a:prstTxWarp>
            <a:spAutoFit/>
          </a:bodyPr>
          <a:lstStyle/>
          <a:p>
            <a:pPr>
              <a:spcBef>
                <a:spcPct val="50000"/>
              </a:spcBef>
            </a:pPr>
            <a:r>
              <a:rPr lang="en-GB" sz="3200"/>
              <a:t>Step by step demonstration: </a:t>
            </a:r>
          </a:p>
          <a:p>
            <a:pPr lvl="1">
              <a:spcBef>
                <a:spcPct val="50000"/>
              </a:spcBef>
            </a:pPr>
            <a:r>
              <a:rPr lang="en-GB"/>
              <a:t>Step 2: classify shape</a:t>
            </a:r>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706" name="Text Box 1"/>
          <p:cNvSpPr txBox="1">
            <a:spLocks noChangeArrowheads="1"/>
          </p:cNvSpPr>
          <p:nvPr/>
        </p:nvSpPr>
        <p:spPr bwMode="auto">
          <a:xfrm>
            <a:off x="395288" y="188913"/>
            <a:ext cx="7200900" cy="1138237"/>
          </a:xfrm>
          <a:prstGeom prst="rect">
            <a:avLst/>
          </a:prstGeom>
          <a:noFill/>
          <a:ln w="9525">
            <a:noFill/>
            <a:round/>
            <a:headEnd/>
            <a:tailEnd/>
          </a:ln>
        </p:spPr>
        <p:txBody>
          <a:bodyPr lIns="90000" tIns="46800" rIns="90000" bIns="46800">
            <a:prstTxWarp prst="textNoShape">
              <a:avLst/>
            </a:prstTxWarp>
            <a:spAutoFit/>
          </a:bodyPr>
          <a:lstStyle/>
          <a:p>
            <a:pPr>
              <a:spcBef>
                <a:spcPts val="2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200">
                <a:solidFill>
                  <a:srgbClr val="000000"/>
                </a:solidFill>
              </a:rPr>
              <a:t>Step by step demonstration: </a:t>
            </a:r>
          </a:p>
          <a:p>
            <a:pPr>
              <a:spcBef>
                <a:spcPts val="1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rPr>
              <a:t>Step 3: matches in CLAROS</a:t>
            </a:r>
          </a:p>
        </p:txBody>
      </p:sp>
      <p:pic>
        <p:nvPicPr>
          <p:cNvPr id="72707" name="Picture 2"/>
          <p:cNvPicPr>
            <a:picLocks noChangeAspect="1" noChangeArrowheads="1"/>
          </p:cNvPicPr>
          <p:nvPr/>
        </p:nvPicPr>
        <p:blipFill>
          <a:blip r:embed="rId3"/>
          <a:srcRect/>
          <a:stretch>
            <a:fillRect/>
          </a:stretch>
        </p:blipFill>
        <p:spPr bwMode="auto">
          <a:xfrm>
            <a:off x="539750" y="1465263"/>
            <a:ext cx="7942263" cy="4564062"/>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GB">
                <a:cs typeface="ＭＳ Ｐゴシック" charset="-128"/>
              </a:rPr>
              <a:t>What is CLAROS?</a:t>
            </a:r>
          </a:p>
        </p:txBody>
      </p:sp>
      <p:pic>
        <p:nvPicPr>
          <p:cNvPr id="20483" name="Picture 2"/>
          <p:cNvPicPr>
            <a:picLocks noGrp="1" noChangeAspect="1" noChangeArrowheads="1"/>
          </p:cNvPicPr>
          <p:nvPr>
            <p:ph idx="1"/>
          </p:nvPr>
        </p:nvPicPr>
        <p:blipFill>
          <a:blip r:embed="rId3"/>
          <a:srcRect/>
          <a:stretch>
            <a:fillRect/>
          </a:stretch>
        </p:blipFill>
        <p:spPr>
          <a:xfrm>
            <a:off x="1704975" y="1511300"/>
            <a:ext cx="5734050" cy="4114800"/>
          </a:xfr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4" name="Title 5"/>
          <p:cNvSpPr>
            <a:spLocks noGrp="1"/>
          </p:cNvSpPr>
          <p:nvPr>
            <p:ph type="title" idx="4294967295"/>
          </p:nvPr>
        </p:nvSpPr>
        <p:spPr>
          <a:xfrm>
            <a:off x="1857375" y="4214813"/>
            <a:ext cx="5486400" cy="566737"/>
          </a:xfrm>
        </p:spPr>
        <p:txBody>
          <a:bodyPr/>
          <a:lstStyle/>
          <a:p>
            <a:pPr algn="ctr"/>
            <a:r>
              <a:rPr lang="en-GB">
                <a:solidFill>
                  <a:schemeClr val="tx1"/>
                </a:solidFill>
                <a:cs typeface="ＭＳ Ｐゴシック" charset="-128"/>
              </a:rPr>
              <a:t>The Companions Project</a:t>
            </a:r>
          </a:p>
        </p:txBody>
      </p:sp>
      <p:sp>
        <p:nvSpPr>
          <p:cNvPr id="74755" name="Text Placeholder 7"/>
          <p:cNvSpPr>
            <a:spLocks noGrp="1"/>
          </p:cNvSpPr>
          <p:nvPr>
            <p:ph type="body" sz="half" idx="4294967295"/>
          </p:nvPr>
        </p:nvSpPr>
        <p:spPr>
          <a:xfrm>
            <a:off x="1714500" y="4857750"/>
            <a:ext cx="5486400" cy="804863"/>
          </a:xfrm>
        </p:spPr>
        <p:txBody>
          <a:bodyPr/>
          <a:lstStyle/>
          <a:p>
            <a:pPr algn="ctr">
              <a:buFont typeface="Wingdings" charset="2"/>
              <a:buNone/>
            </a:pPr>
            <a:r>
              <a:rPr lang="en-GB">
                <a:cs typeface="ＭＳ Ｐゴシック" charset="-128"/>
              </a:rPr>
              <a:t>Yorick Wilks</a:t>
            </a:r>
          </a:p>
          <a:p>
            <a:pPr algn="ctr">
              <a:buFont typeface="Wingdings" charset="2"/>
              <a:buNone/>
            </a:pPr>
            <a:r>
              <a:rPr lang="en-GB">
                <a:cs typeface="ＭＳ Ｐゴシック" charset="-128"/>
              </a:rPr>
              <a:t>Oxford Internet Institute</a:t>
            </a:r>
          </a:p>
        </p:txBody>
      </p:sp>
      <p:pic>
        <p:nvPicPr>
          <p:cNvPr id="74756" name="Picture 5"/>
          <p:cNvPicPr>
            <a:picLocks noChangeAspect="1" noChangeArrowheads="1"/>
          </p:cNvPicPr>
          <p:nvPr/>
        </p:nvPicPr>
        <p:blipFill>
          <a:blip r:embed="rId3"/>
          <a:srcRect/>
          <a:stretch>
            <a:fillRect/>
          </a:stretch>
        </p:blipFill>
        <p:spPr bwMode="auto">
          <a:xfrm>
            <a:off x="3000375" y="571500"/>
            <a:ext cx="2430463" cy="3049588"/>
          </a:xfrm>
          <a:prstGeom prst="rect">
            <a:avLst/>
          </a:prstGeom>
          <a:noFill/>
          <a:ln w="9525">
            <a:noFill/>
            <a:miter lim="800000"/>
            <a:headEnd/>
            <a:tailEnd/>
          </a:ln>
        </p:spPr>
      </p:pic>
      <p:sp>
        <p:nvSpPr>
          <p:cNvPr id="74757" name="TextBox 5"/>
          <p:cNvSpPr txBox="1">
            <a:spLocks noChangeArrowheads="1"/>
          </p:cNvSpPr>
          <p:nvPr/>
        </p:nvSpPr>
        <p:spPr bwMode="auto">
          <a:xfrm>
            <a:off x="2500313" y="3643313"/>
            <a:ext cx="5000625" cy="400050"/>
          </a:xfrm>
          <a:prstGeom prst="rect">
            <a:avLst/>
          </a:prstGeom>
          <a:noFill/>
          <a:ln w="9525">
            <a:noFill/>
            <a:miter lim="800000"/>
            <a:headEnd/>
            <a:tailEnd/>
          </a:ln>
        </p:spPr>
        <p:txBody>
          <a:bodyPr>
            <a:prstTxWarp prst="textNoShape">
              <a:avLst/>
            </a:prstTxWarp>
            <a:spAutoFit/>
          </a:bodyPr>
          <a:lstStyle/>
          <a:p>
            <a:r>
              <a:rPr lang="en-GB" sz="1000" i="1"/>
              <a:t>Portrait of a Lady with a Dog, by Fragonard (1769)</a:t>
            </a:r>
          </a:p>
          <a:p>
            <a:r>
              <a:rPr lang="en-GB" sz="1000" i="1"/>
              <a:t>Oil on canvas. Metropolitan Museum of Art, Fletcher Fund 1937, accession no. 37.118</a:t>
            </a:r>
            <a:endParaRPr lang="en-US" sz="1000" i="1"/>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2" name="Title 1"/>
          <p:cNvSpPr>
            <a:spLocks noGrp="1"/>
          </p:cNvSpPr>
          <p:nvPr>
            <p:ph type="title"/>
          </p:nvPr>
        </p:nvSpPr>
        <p:spPr>
          <a:xfrm>
            <a:off x="642938" y="714375"/>
            <a:ext cx="7772400" cy="935038"/>
          </a:xfrm>
        </p:spPr>
        <p:txBody>
          <a:bodyPr/>
          <a:lstStyle/>
          <a:p>
            <a:pPr algn="ctr"/>
            <a:r>
              <a:rPr lang="en-GB">
                <a:cs typeface="ＭＳ Ｐゴシック" charset="-128"/>
              </a:rPr>
              <a:t>The </a:t>
            </a:r>
            <a:r>
              <a:rPr lang="en-GB" sz="3600">
                <a:cs typeface="ＭＳ Ｐゴシック" charset="-128"/>
              </a:rPr>
              <a:t>Companions</a:t>
            </a:r>
            <a:r>
              <a:rPr lang="en-GB">
                <a:cs typeface="ＭＳ Ｐゴシック" charset="-128"/>
              </a:rPr>
              <a:t> Project</a:t>
            </a:r>
            <a:endParaRPr lang="en-US">
              <a:cs typeface="ＭＳ Ｐゴシック" charset="-128"/>
            </a:endParaRPr>
          </a:p>
        </p:txBody>
      </p:sp>
      <p:sp>
        <p:nvSpPr>
          <p:cNvPr id="76803" name="Content Placeholder 2"/>
          <p:cNvSpPr>
            <a:spLocks noGrp="1"/>
          </p:cNvSpPr>
          <p:nvPr>
            <p:ph idx="1"/>
          </p:nvPr>
        </p:nvSpPr>
        <p:spPr>
          <a:xfrm>
            <a:off x="2000250" y="1643063"/>
            <a:ext cx="6486525" cy="3643312"/>
          </a:xfrm>
        </p:spPr>
        <p:txBody>
          <a:bodyPr/>
          <a:lstStyle/>
          <a:p>
            <a:pPr eaLnBrk="1" hangingPunct="1">
              <a:spcBef>
                <a:spcPct val="20000"/>
              </a:spcBef>
            </a:pPr>
            <a:endParaRPr lang="en-US" sz="2800">
              <a:cs typeface="ＭＳ Ｐゴシック" charset="-128"/>
            </a:endParaRPr>
          </a:p>
          <a:p>
            <a:pPr eaLnBrk="1" hangingPunct="1">
              <a:spcBef>
                <a:spcPct val="20000"/>
              </a:spcBef>
            </a:pPr>
            <a:endParaRPr lang="en-US" sz="2800">
              <a:cs typeface="ＭＳ Ｐゴシック" charset="-128"/>
            </a:endParaRPr>
          </a:p>
          <a:p>
            <a:pPr eaLnBrk="1" hangingPunct="1">
              <a:spcBef>
                <a:spcPct val="20000"/>
              </a:spcBef>
            </a:pPr>
            <a:r>
              <a:rPr lang="en-US" sz="2800">
                <a:cs typeface="ＭＳ Ｐゴシック" charset="-128"/>
              </a:rPr>
              <a:t>E.U. Framework 6 Integrated Project</a:t>
            </a:r>
          </a:p>
          <a:p>
            <a:pPr eaLnBrk="1" hangingPunct="1">
              <a:spcBef>
                <a:spcPct val="20000"/>
              </a:spcBef>
            </a:pPr>
            <a:endParaRPr lang="en-US" sz="2800">
              <a:cs typeface="ＭＳ Ｐゴシック" charset="-128"/>
            </a:endParaRPr>
          </a:p>
          <a:p>
            <a:pPr eaLnBrk="1" hangingPunct="1">
              <a:spcBef>
                <a:spcPct val="20000"/>
              </a:spcBef>
            </a:pPr>
            <a:r>
              <a:rPr lang="en-US" sz="2800">
                <a:cs typeface="ＭＳ Ｐゴシック" charset="-128"/>
              </a:rPr>
              <a:t>Multi-modal Interfaces (2006-2010)</a:t>
            </a:r>
          </a:p>
          <a:p>
            <a:pPr eaLnBrk="1" hangingPunct="1">
              <a:spcBef>
                <a:spcPct val="20000"/>
              </a:spcBef>
              <a:buFont typeface="Wingdings" charset="2"/>
              <a:buNone/>
            </a:pPr>
            <a:endParaRPr lang="en-US" sz="2800">
              <a:cs typeface="ＭＳ Ｐゴシック" charset="-128"/>
            </a:endParaRPr>
          </a:p>
          <a:p>
            <a:r>
              <a:rPr lang="en-GB" sz="2800" u="sng">
                <a:solidFill>
                  <a:srgbClr val="002147"/>
                </a:solidFill>
                <a:cs typeface="ＭＳ Ｐゴシック" charset="-128"/>
                <a:hlinkClick r:id="rId3"/>
              </a:rPr>
              <a:t>www.companions-project.org</a:t>
            </a:r>
            <a:endParaRPr lang="en-US" sz="2800">
              <a:solidFill>
                <a:srgbClr val="002147"/>
              </a:solidFill>
              <a:cs typeface="ＭＳ Ｐゴシック" charset="-128"/>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GB" sz="2400">
                <a:solidFill>
                  <a:schemeClr val="tx1"/>
                </a:solidFill>
                <a:cs typeface="ＭＳ Ｐゴシック" charset="-128"/>
              </a:rPr>
              <a:t>Fragonard and Wilks</a:t>
            </a:r>
          </a:p>
        </p:txBody>
      </p:sp>
      <p:sp>
        <p:nvSpPr>
          <p:cNvPr id="78851" name="Text Placeholder 3"/>
          <p:cNvSpPr>
            <a:spLocks noGrp="1"/>
          </p:cNvSpPr>
          <p:nvPr>
            <p:ph type="body" sz="half" idx="2"/>
          </p:nvPr>
        </p:nvSpPr>
        <p:spPr/>
        <p:txBody>
          <a:bodyPr/>
          <a:lstStyle/>
          <a:p>
            <a:r>
              <a:rPr lang="en-GB" sz="2400">
                <a:cs typeface="ＭＳ Ｐゴシック" charset="-128"/>
              </a:rPr>
              <a:t>Medicean lady with robo-dog</a:t>
            </a:r>
          </a:p>
        </p:txBody>
      </p:sp>
      <p:pic>
        <p:nvPicPr>
          <p:cNvPr id="78852" name="Picture 2" descr="C:\Documents and Settings\kurtz.KURTZ2005\My Documents\RoboTramp&amp;Lady.jpg"/>
          <p:cNvPicPr>
            <a:picLocks noGrp="1" noChangeAspect="1" noChangeArrowheads="1"/>
          </p:cNvPicPr>
          <p:nvPr>
            <p:ph type="pic" idx="1"/>
          </p:nvPr>
        </p:nvPicPr>
        <p:blipFill>
          <a:blip r:embed="rId3"/>
          <a:srcRect t="20158" b="20158"/>
          <a:stretch>
            <a:fillRect/>
          </a:stretch>
        </p:blipFill>
        <p:spPr>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0898" name="Picture 2" descr="Macintosh HD:Users:graham:Documents:Claros:claros-berlin:ClassicalCompanion.mov">
            <a:hlinkClick r:id="" action="ppaction://media"/>
          </p:cNvPr>
          <p:cNvPicPr/>
          <p:nvPr>
            <a:videoFile r:link="rId1"/>
          </p:nvPr>
        </p:nvPicPr>
        <p:blipFill>
          <a:blip r:embed="rId4"/>
          <a:srcRect/>
          <a:stretch>
            <a:fillRect/>
          </a:stretch>
        </p:blipFill>
        <p:spPr bwMode="auto">
          <a:xfrm>
            <a:off x="2540000" y="1905000"/>
            <a:ext cx="4064000" cy="304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000" fill="hold"/>
                                        <p:tgtEl>
                                          <p:spTgt spid="8089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0898"/>
                </p:tgtEl>
              </p:cMediaNode>
            </p:video>
            <p:seq concurrent="1" nextAc="seek">
              <p:cTn id="8" restart="whenNotActive" fill="hold" evtFilter="cancelBubble" nodeType="interactiveSeq">
                <p:stCondLst>
                  <p:cond evt="onClick" delay="0">
                    <p:tgtEl>
                      <p:spTgt spid="8089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0898"/>
                                        </p:tgtEl>
                                      </p:cBhvr>
                                    </p:cmd>
                                  </p:childTnLst>
                                </p:cTn>
                              </p:par>
                            </p:childTnLst>
                          </p:cTn>
                        </p:par>
                      </p:childTnLst>
                    </p:cTn>
                  </p:par>
                </p:childTnLst>
              </p:cTn>
              <p:nextCondLst>
                <p:cond evt="onClick" delay="0">
                  <p:tgtEl>
                    <p:spTgt spid="80898"/>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a:cs typeface="ＭＳ Ｐゴシック" charset="-128"/>
              </a:rPr>
              <a:t>How can this technology advance scholarship?</a:t>
            </a:r>
          </a:p>
        </p:txBody>
      </p:sp>
      <p:sp>
        <p:nvSpPr>
          <p:cNvPr id="82947" name="Rectangle 3"/>
          <p:cNvSpPr>
            <a:spLocks noGrp="1" noChangeArrowheads="1"/>
          </p:cNvSpPr>
          <p:nvPr>
            <p:ph type="body" idx="1"/>
          </p:nvPr>
        </p:nvSpPr>
        <p:spPr>
          <a:noFill/>
        </p:spPr>
        <p:txBody>
          <a:bodyPr/>
          <a:lstStyle/>
          <a:p>
            <a:pPr eaLnBrk="1" hangingPunct="1">
              <a:lnSpc>
                <a:spcPct val="90000"/>
              </a:lnSpc>
            </a:pPr>
            <a:endParaRPr lang="en-US" sz="2800">
              <a:cs typeface="ＭＳ Ｐゴシック" charset="-128"/>
            </a:endParaRPr>
          </a:p>
          <a:p>
            <a:pPr eaLnBrk="1" hangingPunct="1">
              <a:lnSpc>
                <a:spcPct val="90000"/>
              </a:lnSpc>
            </a:pPr>
            <a:r>
              <a:rPr lang="en-US">
                <a:cs typeface="ＭＳ Ｐゴシック" charset="-128"/>
              </a:rPr>
              <a:t>Artificial Intelligence can build an agent and organize data</a:t>
            </a:r>
          </a:p>
          <a:p>
            <a:pPr eaLnBrk="1" hangingPunct="1">
              <a:lnSpc>
                <a:spcPct val="90000"/>
              </a:lnSpc>
            </a:pPr>
            <a:endParaRPr lang="en-US">
              <a:cs typeface="ＭＳ Ｐゴシック" charset="-128"/>
            </a:endParaRPr>
          </a:p>
          <a:p>
            <a:pPr eaLnBrk="1" hangingPunct="1">
              <a:lnSpc>
                <a:spcPct val="90000"/>
              </a:lnSpc>
            </a:pPr>
            <a:r>
              <a:rPr lang="en-US">
                <a:cs typeface="ＭＳ Ｐゴシック" charset="-128"/>
              </a:rPr>
              <a:t>Human Language Technology (HLT) can recognize speech and some level of language content for a range of languages</a:t>
            </a:r>
          </a:p>
          <a:p>
            <a:pPr eaLnBrk="1" hangingPunct="1">
              <a:lnSpc>
                <a:spcPct val="90000"/>
              </a:lnSpc>
            </a:pPr>
            <a:endParaRPr lang="en-US">
              <a:cs typeface="ＭＳ Ｐゴシック" charset="-128"/>
            </a:endParaRPr>
          </a:p>
          <a:p>
            <a:pPr eaLnBrk="1" hangingPunct="1">
              <a:lnSpc>
                <a:spcPct val="90000"/>
              </a:lnSpc>
            </a:pPr>
            <a:r>
              <a:rPr lang="en-US">
                <a:cs typeface="ＭＳ Ｐゴシック" charset="-128"/>
              </a:rPr>
              <a:t>The Companion can be a visible presence or invisible, and can talk to you in speech or text in your own language </a:t>
            </a:r>
          </a:p>
          <a:p>
            <a:pPr eaLnBrk="1" hangingPunct="1">
              <a:lnSpc>
                <a:spcPct val="90000"/>
              </a:lnSpc>
            </a:pPr>
            <a:endParaRPr lang="en-US">
              <a:cs typeface="ＭＳ Ｐゴシック" charset="-128"/>
            </a:endParaRPr>
          </a:p>
          <a:p>
            <a:pPr eaLnBrk="1" hangingPunct="1">
              <a:lnSpc>
                <a:spcPct val="90000"/>
              </a:lnSpc>
            </a:pPr>
            <a:r>
              <a:rPr lang="en-US">
                <a:cs typeface="ＭＳ Ｐゴシック" charset="-128"/>
              </a:rPr>
              <a:t>Automatic extraction of  data from the web can enhance and facilitate research – for example, from Wikipedia and Facebook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4994" name="Picture 2" descr="Untitled-1.gif"/>
          <p:cNvPicPr>
            <a:picLocks noChangeAspect="1"/>
          </p:cNvPicPr>
          <p:nvPr/>
        </p:nvPicPr>
        <p:blipFill>
          <a:blip r:embed="rId3"/>
          <a:srcRect/>
          <a:stretch>
            <a:fillRect/>
          </a:stretch>
        </p:blipFill>
        <p:spPr bwMode="auto">
          <a:xfrm>
            <a:off x="0" y="357188"/>
            <a:ext cx="9144000" cy="55546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GB">
                <a:cs typeface="ＭＳ Ｐゴシック" charset="-128"/>
              </a:rPr>
              <a:t>Classical Art Research Online Services</a:t>
            </a:r>
          </a:p>
        </p:txBody>
      </p:sp>
      <p:sp>
        <p:nvSpPr>
          <p:cNvPr id="22531" name="Content Placeholder 2"/>
          <p:cNvSpPr>
            <a:spLocks noGrp="1"/>
          </p:cNvSpPr>
          <p:nvPr>
            <p:ph idx="1"/>
          </p:nvPr>
        </p:nvSpPr>
        <p:spPr/>
        <p:txBody>
          <a:bodyPr/>
          <a:lstStyle/>
          <a:p>
            <a:r>
              <a:rPr lang="en-GB">
                <a:cs typeface="ＭＳ Ｐゴシック" charset="-128"/>
              </a:rPr>
              <a:t>Collaborative research initiative led by the University of Oxford</a:t>
            </a:r>
          </a:p>
          <a:p>
            <a:endParaRPr lang="en-GB">
              <a:cs typeface="ＭＳ Ｐゴシック" charset="-128"/>
            </a:endParaRPr>
          </a:p>
          <a:p>
            <a:r>
              <a:rPr lang="en-GB">
                <a:cs typeface="ＭＳ Ｐゴシック" charset="-128"/>
              </a:rPr>
              <a:t>Two areas of multi-disciplinary research</a:t>
            </a:r>
          </a:p>
          <a:p>
            <a:pPr lvl="1"/>
            <a:r>
              <a:rPr lang="en-GB"/>
              <a:t>Classical antiquity </a:t>
            </a:r>
          </a:p>
          <a:p>
            <a:pPr lvl="1"/>
            <a:r>
              <a:rPr lang="en-GB"/>
              <a:t>Information and Communication Technologies</a:t>
            </a:r>
          </a:p>
          <a:p>
            <a:endParaRPr lang="en-GB">
              <a:cs typeface="ＭＳ Ｐゴシック" charset="-128"/>
            </a:endParaRPr>
          </a:p>
          <a:p>
            <a:r>
              <a:rPr lang="en-GB">
                <a:cs typeface="ＭＳ Ｐゴシック" charset="-128"/>
              </a:rPr>
              <a:t>Two aims</a:t>
            </a:r>
          </a:p>
          <a:p>
            <a:pPr lvl="1"/>
            <a:r>
              <a:rPr lang="en-GB"/>
              <a:t>Enhance and disseminate the highest level of scholarship to the broadest global public</a:t>
            </a:r>
          </a:p>
          <a:p>
            <a:pPr lvl="1"/>
            <a:r>
              <a:rPr lang="en-GB"/>
              <a:t>Use datasets in Classics and Classical Art to exploit the potential of ICT for public service</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GB">
                <a:cs typeface="ＭＳ Ｐゴシック" charset="-128"/>
              </a:rPr>
              <a:t>Ioannou School of Classical and Byzantine Studies, opened in spring 2007</a:t>
            </a:r>
            <a:endParaRPr lang="en-US">
              <a:cs typeface="ＭＳ Ｐゴシック" charset="-128"/>
            </a:endParaRPr>
          </a:p>
        </p:txBody>
      </p:sp>
      <p:pic>
        <p:nvPicPr>
          <p:cNvPr id="24579" name="Content Placeholder 3" descr="Atrium2.tif"/>
          <p:cNvPicPr>
            <a:picLocks noGrp="1" noChangeAspect="1"/>
          </p:cNvPicPr>
          <p:nvPr>
            <p:ph idx="1"/>
          </p:nvPr>
        </p:nvPicPr>
        <p:blipFill>
          <a:blip r:embed="rId3"/>
          <a:srcRect/>
          <a:stretch>
            <a:fillRect/>
          </a:stretch>
        </p:blipFill>
        <p:spPr>
          <a:xfrm>
            <a:off x="1000125" y="1428750"/>
            <a:ext cx="2643188" cy="3971925"/>
          </a:xfrm>
        </p:spPr>
      </p:pic>
      <p:pic>
        <p:nvPicPr>
          <p:cNvPr id="24580" name="Picture 4" descr="Ioannu Centre_051.jpg"/>
          <p:cNvPicPr>
            <a:picLocks noChangeAspect="1"/>
          </p:cNvPicPr>
          <p:nvPr/>
        </p:nvPicPr>
        <p:blipFill>
          <a:blip r:embed="rId4"/>
          <a:srcRect/>
          <a:stretch>
            <a:fillRect/>
          </a:stretch>
        </p:blipFill>
        <p:spPr bwMode="auto">
          <a:xfrm>
            <a:off x="4000500" y="2214563"/>
            <a:ext cx="4762500" cy="2555875"/>
          </a:xfrm>
          <a:prstGeom prst="rect">
            <a:avLst/>
          </a:prstGeom>
          <a:noFill/>
          <a:ln w="9525">
            <a:noFill/>
            <a:miter lim="800000"/>
            <a:headEnd/>
            <a:tailEnd/>
          </a:ln>
        </p:spPr>
      </p:pic>
      <p:sp>
        <p:nvSpPr>
          <p:cNvPr id="24581" name="TextBox 4"/>
          <p:cNvSpPr txBox="1">
            <a:spLocks noChangeArrowheads="1"/>
          </p:cNvSpPr>
          <p:nvPr/>
        </p:nvSpPr>
        <p:spPr bwMode="auto">
          <a:xfrm flipH="1">
            <a:off x="1143000" y="5429250"/>
            <a:ext cx="2286000" cy="646113"/>
          </a:xfrm>
          <a:prstGeom prst="rect">
            <a:avLst/>
          </a:prstGeom>
          <a:noFill/>
          <a:ln w="9525">
            <a:noFill/>
            <a:miter lim="800000"/>
            <a:headEnd/>
            <a:tailEnd/>
          </a:ln>
        </p:spPr>
        <p:txBody>
          <a:bodyPr>
            <a:prstTxWarp prst="textNoShape">
              <a:avLst/>
            </a:prstTxWarp>
            <a:spAutoFit/>
          </a:bodyPr>
          <a:lstStyle/>
          <a:p>
            <a:r>
              <a:rPr lang="en-GB"/>
              <a:t>Atrium of the School</a:t>
            </a:r>
          </a:p>
          <a:p>
            <a:endParaRPr lang="en-GB"/>
          </a:p>
        </p:txBody>
      </p:sp>
      <p:sp>
        <p:nvSpPr>
          <p:cNvPr id="24582" name="TextBox 6"/>
          <p:cNvSpPr txBox="1">
            <a:spLocks noChangeArrowheads="1"/>
          </p:cNvSpPr>
          <p:nvPr/>
        </p:nvSpPr>
        <p:spPr bwMode="auto">
          <a:xfrm>
            <a:off x="4357688" y="4857750"/>
            <a:ext cx="3571875" cy="369888"/>
          </a:xfrm>
          <a:prstGeom prst="rect">
            <a:avLst/>
          </a:prstGeom>
          <a:noFill/>
          <a:ln w="9525">
            <a:noFill/>
            <a:miter lim="800000"/>
            <a:headEnd/>
            <a:tailEnd/>
          </a:ln>
        </p:spPr>
        <p:txBody>
          <a:bodyPr>
            <a:prstTxWarp prst="textNoShape">
              <a:avLst/>
            </a:prstTxWarp>
            <a:spAutoFit/>
          </a:bodyPr>
          <a:lstStyle/>
          <a:p>
            <a:pPr algn="ctr"/>
            <a:r>
              <a:rPr lang="en-GB"/>
              <a:t>The Beazley Archive Library</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6626" name="Picture 1" descr="beazley-website.jpg"/>
          <p:cNvPicPr>
            <a:picLocks noChangeAspect="1"/>
          </p:cNvPicPr>
          <p:nvPr/>
        </p:nvPicPr>
        <p:blipFill>
          <a:blip r:embed="rId3"/>
          <a:srcRect/>
          <a:stretch>
            <a:fillRect/>
          </a:stretch>
        </p:blipFill>
        <p:spPr bwMode="auto">
          <a:xfrm>
            <a:off x="1000125" y="928688"/>
            <a:ext cx="7148513" cy="43672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8674" name="Picture 2" descr="Untitled-1.gif"/>
          <p:cNvPicPr>
            <a:picLocks noChangeAspect="1"/>
          </p:cNvPicPr>
          <p:nvPr/>
        </p:nvPicPr>
        <p:blipFill>
          <a:blip r:embed="rId3"/>
          <a:srcRect/>
          <a:stretch>
            <a:fillRect/>
          </a:stretch>
        </p:blipFill>
        <p:spPr bwMode="auto">
          <a:xfrm>
            <a:off x="0" y="357188"/>
            <a:ext cx="9144000" cy="55546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GB">
                <a:cs typeface="ＭＳ Ｐゴシック" charset="-128"/>
              </a:rPr>
              <a:t>What is classical art?</a:t>
            </a:r>
            <a:endParaRPr lang="en-US">
              <a:cs typeface="ＭＳ Ｐゴシック" charset="-128"/>
            </a:endParaRPr>
          </a:p>
        </p:txBody>
      </p:sp>
      <p:sp>
        <p:nvSpPr>
          <p:cNvPr id="30723" name="Content Placeholder 2"/>
          <p:cNvSpPr>
            <a:spLocks noGrp="1"/>
          </p:cNvSpPr>
          <p:nvPr>
            <p:ph idx="1"/>
          </p:nvPr>
        </p:nvSpPr>
        <p:spPr/>
        <p:txBody>
          <a:bodyPr/>
          <a:lstStyle/>
          <a:p>
            <a:pPr>
              <a:buFont typeface="Wingdings" charset="2"/>
              <a:buNone/>
            </a:pPr>
            <a:r>
              <a:rPr lang="en-GB">
                <a:cs typeface="ＭＳ Ｐゴシック" charset="-128"/>
              </a:rPr>
              <a:t>The art of the ancient Greeks and Romans</a:t>
            </a:r>
          </a:p>
          <a:p>
            <a:pPr>
              <a:buFont typeface="Wingdings" charset="2"/>
              <a:buNone/>
            </a:pPr>
            <a:endParaRPr lang="en-GB">
              <a:cs typeface="ＭＳ Ｐゴシック" charset="-128"/>
            </a:endParaRPr>
          </a:p>
          <a:p>
            <a:pPr>
              <a:buFont typeface="Wingdings" charset="2"/>
              <a:buNone/>
            </a:pPr>
            <a:endParaRPr lang="en-GB">
              <a:cs typeface="ＭＳ Ｐゴシック" charset="-128"/>
            </a:endParaRPr>
          </a:p>
          <a:p>
            <a:pPr>
              <a:buFont typeface="Wingdings" charset="2"/>
              <a:buNone/>
            </a:pPr>
            <a:endParaRPr lang="en-GB">
              <a:cs typeface="ＭＳ Ｐゴシック" charset="-128"/>
            </a:endParaRPr>
          </a:p>
          <a:p>
            <a:pPr>
              <a:buFont typeface="Wingdings" charset="2"/>
              <a:buNone/>
            </a:pPr>
            <a:endParaRPr lang="en-GB">
              <a:cs typeface="ＭＳ Ｐゴシック" charset="-128"/>
            </a:endParaRPr>
          </a:p>
          <a:p>
            <a:pPr>
              <a:buFont typeface="Wingdings" charset="2"/>
              <a:buNone/>
            </a:pPr>
            <a:endParaRPr lang="en-GB">
              <a:cs typeface="ＭＳ Ｐゴシック" charset="-128"/>
            </a:endParaRPr>
          </a:p>
          <a:p>
            <a:pPr>
              <a:buFont typeface="Wingdings" charset="2"/>
              <a:buNone/>
            </a:pPr>
            <a:endParaRPr lang="en-GB">
              <a:cs typeface="ＭＳ Ｐゴシック" charset="-128"/>
            </a:endParaRPr>
          </a:p>
          <a:p>
            <a:pPr>
              <a:buFont typeface="Wingdings" charset="2"/>
              <a:buNone/>
            </a:pPr>
            <a:endParaRPr lang="en-GB">
              <a:cs typeface="ＭＳ Ｐゴシック" charset="-128"/>
            </a:endParaRPr>
          </a:p>
          <a:p>
            <a:pPr>
              <a:buFont typeface="Wingdings" charset="2"/>
              <a:buNone/>
            </a:pPr>
            <a:endParaRPr lang="en-GB">
              <a:cs typeface="ＭＳ Ｐゴシック" charset="-128"/>
            </a:endParaRPr>
          </a:p>
          <a:p>
            <a:pPr>
              <a:buFont typeface="Wingdings" charset="2"/>
              <a:buNone/>
            </a:pPr>
            <a:endParaRPr lang="en-GB">
              <a:cs typeface="ＭＳ Ｐゴシック" charset="-128"/>
            </a:endParaRPr>
          </a:p>
          <a:p>
            <a:pPr>
              <a:buFont typeface="Wingdings" charset="2"/>
              <a:buNone/>
            </a:pPr>
            <a:endParaRPr lang="en-GB">
              <a:cs typeface="ＭＳ Ｐゴシック" charset="-128"/>
            </a:endParaRPr>
          </a:p>
          <a:p>
            <a:pPr>
              <a:buFont typeface="Wingdings" charset="2"/>
              <a:buNone/>
            </a:pPr>
            <a:endParaRPr lang="en-GB">
              <a:cs typeface="ＭＳ Ｐゴシック" charset="-128"/>
            </a:endParaRPr>
          </a:p>
          <a:p>
            <a:pPr>
              <a:buFont typeface="Wingdings" charset="2"/>
              <a:buNone/>
            </a:pPr>
            <a:r>
              <a:rPr lang="en-GB">
                <a:cs typeface="ＭＳ Ｐゴシック" charset="-128"/>
              </a:rPr>
              <a:t>		 Pottery		   Gems	             Sculpture		</a:t>
            </a:r>
            <a:endParaRPr lang="en-US">
              <a:cs typeface="ＭＳ Ｐゴシック" charset="-128"/>
            </a:endParaRPr>
          </a:p>
        </p:txBody>
      </p:sp>
      <p:pic>
        <p:nvPicPr>
          <p:cNvPr id="30724" name="Picture 5" descr="13.jpg"/>
          <p:cNvPicPr>
            <a:picLocks noChangeAspect="1"/>
          </p:cNvPicPr>
          <p:nvPr/>
        </p:nvPicPr>
        <p:blipFill>
          <a:blip r:embed="rId3"/>
          <a:srcRect/>
          <a:stretch>
            <a:fillRect/>
          </a:stretch>
        </p:blipFill>
        <p:spPr bwMode="auto">
          <a:xfrm>
            <a:off x="6572250" y="571500"/>
            <a:ext cx="2071688" cy="4572000"/>
          </a:xfrm>
          <a:prstGeom prst="rect">
            <a:avLst/>
          </a:prstGeom>
          <a:noFill/>
          <a:ln w="9525">
            <a:noFill/>
            <a:miter lim="800000"/>
            <a:headEnd/>
            <a:tailEnd/>
          </a:ln>
        </p:spPr>
      </p:pic>
      <p:pic>
        <p:nvPicPr>
          <p:cNvPr id="30725" name="Picture 7" descr="powerpoint-vase.jpg"/>
          <p:cNvPicPr>
            <a:picLocks noChangeAspect="1"/>
          </p:cNvPicPr>
          <p:nvPr/>
        </p:nvPicPr>
        <p:blipFill>
          <a:blip r:embed="rId4"/>
          <a:srcRect/>
          <a:stretch>
            <a:fillRect/>
          </a:stretch>
        </p:blipFill>
        <p:spPr bwMode="auto">
          <a:xfrm>
            <a:off x="714375" y="2428875"/>
            <a:ext cx="2928938" cy="2628900"/>
          </a:xfrm>
          <a:prstGeom prst="rect">
            <a:avLst/>
          </a:prstGeom>
          <a:noFill/>
          <a:ln w="9525">
            <a:noFill/>
            <a:miter lim="800000"/>
            <a:headEnd/>
            <a:tailEnd/>
          </a:ln>
        </p:spPr>
      </p:pic>
      <p:pic>
        <p:nvPicPr>
          <p:cNvPr id="30726" name="Picture 8" descr="powerpoint-gem.jpg"/>
          <p:cNvPicPr>
            <a:picLocks noChangeAspect="1"/>
          </p:cNvPicPr>
          <p:nvPr/>
        </p:nvPicPr>
        <p:blipFill>
          <a:blip r:embed="rId5"/>
          <a:srcRect/>
          <a:stretch>
            <a:fillRect/>
          </a:stretch>
        </p:blipFill>
        <p:spPr bwMode="auto">
          <a:xfrm>
            <a:off x="4000500" y="2571750"/>
            <a:ext cx="2071688" cy="2220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2770" name="Picture 2" descr="Untitled-1.gif"/>
          <p:cNvPicPr>
            <a:picLocks noChangeAspect="1"/>
          </p:cNvPicPr>
          <p:nvPr/>
        </p:nvPicPr>
        <p:blipFill>
          <a:blip r:embed="rId3"/>
          <a:srcRect/>
          <a:stretch>
            <a:fillRect/>
          </a:stretch>
        </p:blipFill>
        <p:spPr bwMode="auto">
          <a:xfrm>
            <a:off x="0" y="357188"/>
            <a:ext cx="9144000" cy="55546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2258</TotalTime>
  <Words>4609</Words>
  <Application>Microsoft Macintosh PowerPoint</Application>
  <PresentationFormat>On-screen Show (4:3)</PresentationFormat>
  <Paragraphs>440</Paragraphs>
  <Slides>35</Slides>
  <Notes>34</Notes>
  <HiddenSlides>0</HiddenSlides>
  <MMClips>2</MMClips>
  <ScaleCrop>false</ScaleCrop>
  <HeadingPairs>
    <vt:vector size="6" baseType="variant">
      <vt:variant>
        <vt:lpstr>Fonts Used</vt:lpstr>
      </vt:variant>
      <vt:variant>
        <vt:i4>5</vt:i4>
      </vt:variant>
      <vt:variant>
        <vt:lpstr>Design Template</vt:lpstr>
      </vt:variant>
      <vt:variant>
        <vt:i4>1</vt:i4>
      </vt:variant>
      <vt:variant>
        <vt:lpstr>Slide Titles</vt:lpstr>
      </vt:variant>
      <vt:variant>
        <vt:i4>35</vt:i4>
      </vt:variant>
    </vt:vector>
  </HeadingPairs>
  <TitlesOfParts>
    <vt:vector size="41" baseType="lpstr">
      <vt:lpstr>Arial</vt:lpstr>
      <vt:lpstr>ＭＳ Ｐゴシック</vt:lpstr>
      <vt:lpstr>Wingdings</vt:lpstr>
      <vt:lpstr>Arial Unicode MS</vt:lpstr>
      <vt:lpstr>Times New Roman</vt:lpstr>
      <vt:lpstr>Blank Presentation</vt:lpstr>
      <vt:lpstr>The future of the past   ICT and classical art: CLAROS</vt:lpstr>
      <vt:lpstr>Slide 2</vt:lpstr>
      <vt:lpstr>What is CLAROS?</vt:lpstr>
      <vt:lpstr>Classical Art Research Online Services</vt:lpstr>
      <vt:lpstr>Ioannou School of Classical and Byzantine Studies, opened in spring 2007</vt:lpstr>
      <vt:lpstr>Slide 6</vt:lpstr>
      <vt:lpstr>Slide 7</vt:lpstr>
      <vt:lpstr>What is classical art?</vt:lpstr>
      <vt:lpstr>Slide 9</vt:lpstr>
      <vt:lpstr>Slide 10</vt:lpstr>
      <vt:lpstr>Slide 11</vt:lpstr>
      <vt:lpstr>Data</vt:lpstr>
      <vt:lpstr>Data</vt:lpstr>
      <vt:lpstr>Databases</vt:lpstr>
      <vt:lpstr>Databases</vt:lpstr>
      <vt:lpstr>CLAROS Explorer</vt:lpstr>
      <vt:lpstr>CLAROS Explorer – Further Development</vt:lpstr>
      <vt:lpstr>Slide 18</vt:lpstr>
      <vt:lpstr>Slide 19</vt:lpstr>
      <vt:lpstr>Slide 20</vt:lpstr>
      <vt:lpstr>Slide 21</vt:lpstr>
      <vt:lpstr>Image Recognition </vt:lpstr>
      <vt:lpstr>Slide 23</vt:lpstr>
      <vt:lpstr>Shape Representation- details </vt:lpstr>
      <vt:lpstr>Vase shape space </vt:lpstr>
      <vt:lpstr>Slide 26</vt:lpstr>
      <vt:lpstr>Slide 27</vt:lpstr>
      <vt:lpstr>Slide 28</vt:lpstr>
      <vt:lpstr>Slide 29</vt:lpstr>
      <vt:lpstr>The Companions Project</vt:lpstr>
      <vt:lpstr>The Companions Project</vt:lpstr>
      <vt:lpstr>Fragonard and Wilks</vt:lpstr>
      <vt:lpstr>Slide 33</vt:lpstr>
      <vt:lpstr>How can this technology advance scholarship?</vt:lpstr>
      <vt:lpstr>Slide 35</vt:lpstr>
    </vt:vector>
  </TitlesOfParts>
  <Company>NMDS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Neil MacCallum</dc:creator>
  <cp:lastModifiedBy>Sebastian Rahtz</cp:lastModifiedBy>
  <cp:revision>279</cp:revision>
  <cp:lastPrinted>2009-09-25T11:17:41Z</cp:lastPrinted>
  <dcterms:created xsi:type="dcterms:W3CDTF">2009-12-09T21:05:52Z</dcterms:created>
  <dcterms:modified xsi:type="dcterms:W3CDTF">2009-12-09T23:07:52Z</dcterms:modified>
</cp:coreProperties>
</file>